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67" r:id="rId10"/>
  </p:sldMasterIdLst>
  <p:sldIdLst>
    <p:sldId id="256" r:id="rId11"/>
    <p:sldId id="260" r:id="rId12"/>
    <p:sldId id="263" r:id="rId13"/>
    <p:sldId id="266" r:id="rId14"/>
    <p:sldId id="269" r:id="rId15"/>
    <p:sldId id="272" r:id="rId16"/>
    <p:sldId id="275" r:id="rId17"/>
    <p:sldId id="278" r:id="rId18"/>
    <p:sldId id="281" r:id="rId19"/>
    <p:sldId id="284" r:id="rId20"/>
  </p:sldIdLst>
  <p:sldSz cx="7556500" cy="10693400"/>
  <p:notesSz cx="7556500" cy="10693400"/>
  <p:custDataLst>
    <p:tags r:id="rId2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652" y="-7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33433" cy="321123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445856" y="2876227"/>
            <a:ext cx="8033433" cy="1605614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445856" y="11629964"/>
            <a:ext cx="2052987" cy="321123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6418275" y="11629964"/>
            <a:ext cx="2052988" cy="321123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33433" cy="321123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445856" y="2876227"/>
            <a:ext cx="8033433" cy="1605614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445856" y="11629964"/>
            <a:ext cx="2052987" cy="321123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6418275" y="11629964"/>
            <a:ext cx="2052988" cy="321123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33433" cy="321123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445856" y="2876227"/>
            <a:ext cx="8033433" cy="1605614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445856" y="11629964"/>
            <a:ext cx="2052987" cy="321123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6418275" y="11629964"/>
            <a:ext cx="2052988" cy="321123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33433" cy="321123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445856" y="2876227"/>
            <a:ext cx="8033433" cy="1605614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445856" y="11629964"/>
            <a:ext cx="2052987" cy="321123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6418275" y="11629964"/>
            <a:ext cx="2052988" cy="321123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33433" cy="321123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445856" y="2876227"/>
            <a:ext cx="8033433" cy="1605614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445856" y="11629964"/>
            <a:ext cx="2052987" cy="321123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6418275" y="11629964"/>
            <a:ext cx="2052988" cy="321123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33433" cy="321123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445856" y="2876227"/>
            <a:ext cx="8033433" cy="1605614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445856" y="11629964"/>
            <a:ext cx="2052987" cy="321123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6418275" y="11629964"/>
            <a:ext cx="2052988" cy="321123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33433" cy="321123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445856" y="2876227"/>
            <a:ext cx="8033433" cy="1605614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445856" y="11629964"/>
            <a:ext cx="2052987" cy="321123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6418275" y="11629964"/>
            <a:ext cx="2052988" cy="321123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33433" cy="321123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445856" y="2876227"/>
            <a:ext cx="8033433" cy="1605614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445856" y="11629964"/>
            <a:ext cx="2052987" cy="321123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6418275" y="11629964"/>
            <a:ext cx="2052988" cy="321123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25408" cy="20008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856" y="2876228"/>
            <a:ext cx="8025408" cy="82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31821" y="11629964"/>
            <a:ext cx="285347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585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2032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25408" cy="20008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856" y="2876228"/>
            <a:ext cx="8025408" cy="82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31821" y="11629964"/>
            <a:ext cx="285347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585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2032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25408" cy="20008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856" y="2876228"/>
            <a:ext cx="8025408" cy="82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31821" y="11629964"/>
            <a:ext cx="285347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585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2032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25408" cy="20008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856" y="2876228"/>
            <a:ext cx="8025408" cy="82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31821" y="11629964"/>
            <a:ext cx="285347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585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2032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25408" cy="20008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856" y="2876228"/>
            <a:ext cx="8025408" cy="82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31821" y="11629964"/>
            <a:ext cx="285347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585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2032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25408" cy="20008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856" y="2876228"/>
            <a:ext cx="8025408" cy="82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31821" y="11629964"/>
            <a:ext cx="285347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585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2032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25408" cy="20008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856" y="2876228"/>
            <a:ext cx="8025408" cy="82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31821" y="11629964"/>
            <a:ext cx="285347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585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2032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856" y="500212"/>
            <a:ext cx="8025408" cy="20008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856" y="2876228"/>
            <a:ext cx="8025408" cy="82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31821" y="11629964"/>
            <a:ext cx="285347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585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20326" y="11629964"/>
            <a:ext cx="2050937" cy="6252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4670">
        <a:defRPr>
          <a:latin typeface="+mn-lt"/>
          <a:ea typeface="+mn-ea"/>
          <a:cs typeface="+mn-cs"/>
        </a:defRPr>
      </a:lvl2pPr>
      <a:lvl3pPr marL="1069340">
        <a:defRPr>
          <a:latin typeface="+mn-lt"/>
          <a:ea typeface="+mn-ea"/>
          <a:cs typeface="+mn-cs"/>
        </a:defRPr>
      </a:lvl3pPr>
      <a:lvl4pPr marL="1604010">
        <a:defRPr>
          <a:latin typeface="+mn-lt"/>
          <a:ea typeface="+mn-ea"/>
          <a:cs typeface="+mn-cs"/>
        </a:defRPr>
      </a:lvl4pPr>
      <a:lvl5pPr marL="2138680">
        <a:defRPr>
          <a:latin typeface="+mn-lt"/>
          <a:ea typeface="+mn-ea"/>
          <a:cs typeface="+mn-cs"/>
        </a:defRPr>
      </a:lvl5pPr>
      <a:lvl6pPr marL="2673350">
        <a:defRPr>
          <a:latin typeface="+mn-lt"/>
          <a:ea typeface="+mn-ea"/>
          <a:cs typeface="+mn-cs"/>
        </a:defRPr>
      </a:lvl6pPr>
      <a:lvl7pPr marL="3208020">
        <a:defRPr>
          <a:latin typeface="+mn-lt"/>
          <a:ea typeface="+mn-ea"/>
          <a:cs typeface="+mn-cs"/>
        </a:defRPr>
      </a:lvl7pPr>
      <a:lvl8pPr marL="3742690">
        <a:defRPr>
          <a:latin typeface="+mn-lt"/>
          <a:ea typeface="+mn-ea"/>
          <a:cs typeface="+mn-cs"/>
        </a:defRPr>
      </a:lvl8pPr>
      <a:lvl9pPr marL="427736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4.jpeg"/><Relationship Id="rId7" Type="http://schemas.openxmlformats.org/officeDocument/2006/relationships/image" Target="../media/image27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object 1"/>
          <p:cNvSpPr/>
          <p:nvPr/>
        </p:nvSpPr>
        <p:spPr>
          <a:xfrm>
            <a:off x="1973739" y="9605495"/>
            <a:ext cx="3609022" cy="1485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973739" y="7369151"/>
            <a:ext cx="3609022" cy="148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35732" y="2074894"/>
            <a:ext cx="1277267" cy="37083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6326" y="2145436"/>
            <a:ext cx="231600" cy="18610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7565" y="512881"/>
            <a:ext cx="2444725" cy="357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SODWD+OptimaLTStd-Medium"/>
                <a:cs typeface="SSODWD+OptimaLTStd-Medium"/>
              </a:rPr>
              <a:t>Numerical Methods with </a:t>
            </a:r>
            <a:r>
              <a:rPr sz="1052" spc="-12">
                <a:solidFill>
                  <a:srgbClr val="000000"/>
                </a:solidFill>
                <a:latin typeface="SSODWD+OptimaLTStd-Medium"/>
                <a:cs typeface="SSODWD+OptimaLTStd-Medium"/>
              </a:rPr>
              <a:t>MATLAB®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570297" y="509539"/>
            <a:ext cx="349139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EHEJTA+OptimaLTStd-Bold"/>
                <a:cs typeface="EHEJTA+OptimaLTStd-Bold"/>
              </a:rPr>
              <a:t>49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37565" y="903741"/>
            <a:ext cx="5373455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In fact, the sample variance is an unbiased estimate of the population variance: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444081" y="1260909"/>
            <a:ext cx="517497" cy="402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DKDOUL+TimesLTStd-Italic"/>
                <a:cs typeface="DKDOUL+TimesLTStd-Italic"/>
              </a:rPr>
              <a:t>E</a:t>
            </a:r>
            <a:r>
              <a:rPr sz="1169" spc="4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51">
                <a:solidFill>
                  <a:srgbClr val="000000"/>
                </a:solidFill>
                <a:latin typeface="DKDOUL+TimesLTStd-Italic"/>
                <a:cs typeface="DKDOUL+TimesLTStd-Italic"/>
              </a:rPr>
              <a:t>s</a:t>
            </a:r>
            <a:r>
              <a:rPr sz="1052" baseline="43750">
                <a:solidFill>
                  <a:srgbClr val="000000"/>
                </a:solidFill>
                <a:latin typeface="EPPCNA+TimesLTStd-Roman"/>
                <a:cs typeface="EPPCNA+TimesLTStd-Roman"/>
              </a:rPr>
              <a:t>2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64753" y="1244759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WHUNT+SymbolMT"/>
                <a:cs typeface="VWHUNT+SymbolMT"/>
              </a:rPr>
              <a:t>é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759165" y="1244759"/>
            <a:ext cx="526761" cy="4191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WHUNT+SymbolMT"/>
                <a:cs typeface="VWHUNT+SymbolMT"/>
              </a:rPr>
              <a:t>ù</a:t>
            </a:r>
            <a:r>
              <a:rPr sz="1169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WHUNT+SymbolMT"/>
                <a:cs typeface="VWHUNT+SymbolMT"/>
              </a:rPr>
              <a:t>=</a:t>
            </a:r>
            <a:r>
              <a:rPr sz="1169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WHUNT+SymbolMT"/>
                <a:cs typeface="VWHUNT+SymbolMT"/>
              </a:rPr>
              <a:t>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066042" y="1260909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EPPCNA+TimesLTStd-Roman"/>
                <a:cs typeface="EPPCNA+TimesLTStd-Roman"/>
              </a:rPr>
              <a:t>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564753" y="1324514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WHUNT+SymbolMT"/>
                <a:cs typeface="VWHUNT+SymbolMT"/>
              </a:rPr>
              <a:t>ë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759165" y="1324514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WHUNT+SymbolMT"/>
                <a:cs typeface="VWHUNT+SymbolMT"/>
              </a:rPr>
              <a:t>û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37565" y="1720598"/>
            <a:ext cx="5956728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 positive square root of the sample variance is called the sample standard deviation: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639012" y="2090039"/>
            <a:ext cx="401466" cy="593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1</a:t>
            </a:r>
          </a:p>
          <a:p>
            <a:pPr marL="10674" marR="0">
              <a:lnSpc>
                <a:spcPts val="1433"/>
              </a:lnSpc>
              <a:spcBef>
                <a:spcPts val="185"/>
              </a:spcBef>
              <a:spcAft>
                <a:spcPct val="0"/>
              </a:spcAft>
            </a:pPr>
            <a:r>
              <a:rPr sz="1169" spc="95">
                <a:solidFill>
                  <a:srgbClr val="000000"/>
                </a:solidFill>
                <a:latin typeface="OGULSG+SymbolMT"/>
                <a:cs typeface="OGULSG+SymbolMT"/>
              </a:rPr>
              <a:t>-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836729" y="2073868"/>
            <a:ext cx="634932" cy="653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ts val="58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OGULSG+SymbolMT"/>
                <a:cs typeface="OGULSG+SymbolMT"/>
              </a:rPr>
              <a:t>å</a:t>
            </a:r>
          </a:p>
          <a:p>
            <a:pPr marL="222294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50">
                <a:solidFill>
                  <a:srgbClr val="000000"/>
                </a:solidFill>
                <a:latin typeface="CCFNJV+TimesLTStd-Italic"/>
                <a:cs typeface="CCFNJV+TimesLTStd-Italic"/>
              </a:rPr>
              <a:t>i</a:t>
            </a:r>
            <a:r>
              <a:rPr sz="702" spc="-23">
                <a:solidFill>
                  <a:srgbClr val="000000"/>
                </a:solidFill>
                <a:latin typeface="OGULSG+SymbolMT"/>
                <a:cs typeface="OGULSG+SymbolMT"/>
              </a:rPr>
              <a:t>=</a:t>
            </a:r>
            <a:r>
              <a:rPr sz="702">
                <a:solidFill>
                  <a:srgbClr val="000000"/>
                </a:solidFill>
                <a:latin typeface="EPPCNA+TimesLTStd-Roman"/>
                <a:cs typeface="EPPCNA+TimesLTStd-Roman"/>
              </a:rPr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061781" y="2110619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CCFNJV+TimesLTStd-Italic"/>
                <a:cs typeface="CCFNJV+TimesLTStd-Italic"/>
              </a:rPr>
              <a:t>n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58171" y="2138114"/>
            <a:ext cx="677122" cy="4728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5579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 spc="-68">
                <a:solidFill>
                  <a:srgbClr val="000000"/>
                </a:solidFill>
                <a:latin typeface="OGULSG+SymbolMT"/>
                <a:cs typeface="OGULSG+SymbolMT"/>
              </a:rPr>
              <a:t>)</a:t>
            </a:r>
            <a:r>
              <a:rPr sz="1052" baseline="59628">
                <a:solidFill>
                  <a:srgbClr val="000000"/>
                </a:solidFill>
                <a:latin typeface="EPPCNA+TimesLTStd-Roman"/>
                <a:cs typeface="EPPCNA+TimesLTStd-Roman"/>
              </a:rPr>
              <a:t>2</a:t>
            </a:r>
          </a:p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CFNJV+TimesLTStd-Italic"/>
                <a:cs typeface="CCFNJV+TimesLTStd-Italic"/>
              </a:rPr>
              <a:t>x</a:t>
            </a:r>
            <a:r>
              <a:rPr sz="1052" baseline="-16875">
                <a:solidFill>
                  <a:srgbClr val="000000"/>
                </a:solidFill>
                <a:latin typeface="CCFNJV+TimesLTStd-Italic"/>
                <a:cs typeface="CCFNJV+TimesLTStd-Italic"/>
              </a:rPr>
              <a:t>i</a:t>
            </a:r>
            <a:r>
              <a:rPr sz="1052" spc="63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GULSG+SymbolMT"/>
                <a:cs typeface="OGULSG+SymbolMT"/>
              </a:rPr>
              <a:t>-</a:t>
            </a:r>
            <a:r>
              <a:rPr sz="1169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trike="sngStrike">
                <a:solidFill>
                  <a:srgbClr val="000000"/>
                </a:solidFill>
                <a:latin typeface="CCFNJV+TimesLTStd-Italic"/>
                <a:cs typeface="CCFNJV+TimesLTStd-Italic"/>
              </a:rPr>
              <a:t>x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832830" y="2165116"/>
            <a:ext cx="788880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CFNJV+TimesLTStd-Italic"/>
                <a:cs typeface="CCFNJV+TimesLTStd-Italic"/>
              </a:rPr>
              <a:t>s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GULSG+SymbolMT"/>
                <a:cs typeface="OGULSG+SymbolMT"/>
              </a:rPr>
              <a:t>=</a:t>
            </a:r>
            <a:r>
              <a:rPr sz="1169" spc="7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51">
                <a:solidFill>
                  <a:srgbClr val="000000"/>
                </a:solidFill>
                <a:latin typeface="CCFNJV+TimesLTStd-Italic"/>
                <a:cs typeface="CCFNJV+TimesLTStd-Italic"/>
              </a:rPr>
              <a:t>s</a:t>
            </a:r>
            <a:r>
              <a:rPr sz="1052" baseline="43750">
                <a:solidFill>
                  <a:srgbClr val="000000"/>
                </a:solidFill>
                <a:latin typeface="EPPCNA+TimesLTStd-Roman"/>
                <a:cs typeface="EPPCNA+TimesLTStd-Roman"/>
              </a:rPr>
              <a:t>2</a:t>
            </a:r>
            <a:r>
              <a:rPr sz="1052" spc="236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GULSG+SymbolMT"/>
                <a:cs typeface="OGULSG+SymbolMT"/>
              </a:rPr>
              <a:t>=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189926" y="2148541"/>
            <a:ext cx="316791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OGULSG+SymbolMT"/>
                <a:cs typeface="OGULSG+SymbolMT"/>
              </a:rPr>
              <a:t>(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548991" y="2297447"/>
            <a:ext cx="29703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CFNJV+TimesLTStd-Italic"/>
                <a:cs typeface="CCFNJV+TimesLTStd-Italic"/>
              </a:rPr>
              <a:t>n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37565" y="2671122"/>
            <a:ext cx="5769023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 median is the value in the middle of the data if the number of data points is odd.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837547" y="2849346"/>
            <a:ext cx="6764257" cy="9229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241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In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 spc="-21">
                <a:solidFill>
                  <a:srgbClr val="000000"/>
                </a:solidFill>
                <a:latin typeface="EPPCNA+TimesLTStd-Roman"/>
                <a:cs typeface="EPPCNA+TimesLTStd-Roman"/>
              </a:rPr>
              <a:t>MATLAB</a:t>
            </a:r>
            <a:r>
              <a:rPr sz="702" spc="18">
                <a:solidFill>
                  <a:srgbClr val="000000"/>
                </a:solidFill>
                <a:latin typeface="EPPCNA+TimesLTStd-Roman"/>
                <a:cs typeface="EPPCNA+TimesLTStd-Roman"/>
              </a:rPr>
              <a:t>®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,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sample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mean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is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calculated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by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built-in</a:t>
            </a:r>
            <a:r>
              <a:rPr sz="1169" spc="-40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function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OPNPHK+TimesLTStd-Italic"/>
                <a:cs typeface="OPNPHK+TimesLTStd-Italic"/>
              </a:rPr>
              <a:t>mean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,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and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sample</a:t>
            </a:r>
            <a:r>
              <a:rPr sz="1169" spc="-43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mode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is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calculated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by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built-in</a:t>
            </a:r>
            <a:r>
              <a:rPr sz="1169" spc="50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function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OPNPHK+TimesLTStd-Italic"/>
                <a:cs typeface="OPNPHK+TimesLTStd-Italic"/>
              </a:rPr>
              <a:t>mode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.</a:t>
            </a:r>
            <a:r>
              <a:rPr sz="1169" spc="25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variance</a:t>
            </a:r>
            <a:r>
              <a:rPr sz="1169" spc="50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and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standard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deviation</a:t>
            </a:r>
            <a:r>
              <a:rPr sz="1169" spc="50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are</a:t>
            </a:r>
            <a:r>
              <a:rPr sz="1169" spc="47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calculated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by</a:t>
            </a:r>
            <a:r>
              <a:rPr sz="1169" spc="32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</a:t>
            </a:r>
            <a:r>
              <a:rPr sz="1169" spc="32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built-in</a:t>
            </a:r>
            <a:r>
              <a:rPr sz="1169" spc="35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functions</a:t>
            </a:r>
            <a:r>
              <a:rPr sz="1169" spc="32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OPNPHK+TimesLTStd-Italic"/>
                <a:cs typeface="OPNPHK+TimesLTStd-Italic"/>
              </a:rPr>
              <a:t>var</a:t>
            </a:r>
            <a:r>
              <a:rPr sz="1169" spc="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and</a:t>
            </a:r>
            <a:r>
              <a:rPr sz="1169" spc="32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OPNPHK+TimesLTStd-Italic"/>
                <a:cs typeface="OPNPHK+TimesLTStd-Italic"/>
              </a:rPr>
              <a:t>std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,</a:t>
            </a:r>
            <a:r>
              <a:rPr sz="1169" spc="32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respectively.</a:t>
            </a:r>
            <a:r>
              <a:rPr sz="1169" spc="21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</a:t>
            </a:r>
            <a:r>
              <a:rPr sz="1169" spc="32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built-in</a:t>
            </a:r>
            <a:r>
              <a:rPr sz="1169" spc="35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function</a:t>
            </a:r>
            <a:r>
              <a:rPr sz="1169" spc="32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OPNPHK+TimesLTStd-Italic"/>
                <a:cs typeface="OPNPHK+TimesLTStd-Italic"/>
              </a:rPr>
              <a:t>median</a:t>
            </a:r>
            <a:r>
              <a:rPr sz="1169" spc="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returns</a:t>
            </a:r>
            <a:r>
              <a:rPr sz="1169" spc="32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the</a:t>
            </a:r>
            <a:r>
              <a:rPr sz="1169" spc="32">
                <a:solidFill>
                  <a:srgbClr val="000000"/>
                </a:solidFill>
                <a:latin typeface="EPPCNA+TimesLTStd-Roman"/>
                <a:cs typeface="EPPCNA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median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PPCNA+TimesLTStd-Roman"/>
                <a:cs typeface="EPPCNA+TimesLTStd-Roman"/>
              </a:rPr>
              <a:t>value of the elements of the data.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015770" y="3826157"/>
            <a:ext cx="2672124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HEJTA+OptimaLTStd-Bold"/>
                <a:cs typeface="EHEJTA+OptimaLTStd-Bold"/>
              </a:rPr>
              <a:t>Example</a:t>
            </a:r>
            <a:r>
              <a:rPr sz="1169" spc="32">
                <a:solidFill>
                  <a:srgbClr val="000000"/>
                </a:solidFill>
                <a:latin typeface="EHEJTA+OptimaLTStd-Bold"/>
                <a:cs typeface="EHEJTA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EHEJTA+OptimaLTStd-Bold"/>
                <a:cs typeface="EHEJTA+OptimaLTStd-Bold"/>
              </a:rPr>
              <a:t>2.12:</a:t>
            </a:r>
            <a:r>
              <a:rPr sz="1169" spc="292">
                <a:solidFill>
                  <a:srgbClr val="000000"/>
                </a:solidFill>
                <a:latin typeface="EHEJTA+OptimaLTStd-Bold"/>
                <a:cs typeface="EHEJTA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EHEJTA+OptimaLTStd-Bold"/>
                <a:cs typeface="EHEJTA+OptimaLTStd-Bold"/>
              </a:rPr>
              <a:t>Elementary</a:t>
            </a:r>
            <a:r>
              <a:rPr sz="1169" spc="35">
                <a:solidFill>
                  <a:srgbClr val="000000"/>
                </a:solidFill>
                <a:latin typeface="EHEJTA+OptimaLTStd-Bold"/>
                <a:cs typeface="EHEJTA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EHEJTA+OptimaLTStd-Bold"/>
                <a:cs typeface="EHEJTA+OptimaLTStd-Bold"/>
              </a:rPr>
              <a:t>Statistics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015788" y="4178728"/>
            <a:ext cx="6353303" cy="519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 spc="-25">
                <a:solidFill>
                  <a:srgbClr val="0000FF"/>
                </a:solidFill>
                <a:latin typeface="DNTRMG+OptimaLTStd"/>
                <a:cs typeface="DNTRMG+OptimaLTStd"/>
              </a:rPr>
              <a:t>Table</a:t>
            </a:r>
            <a:r>
              <a:rPr sz="1052" spc="29">
                <a:solidFill>
                  <a:srgbClr val="0000FF"/>
                </a:solidFill>
                <a:latin typeface="DNTRMG+OptimaLTStd"/>
                <a:cs typeface="DNTRMG+OptimaLTStd"/>
              </a:rPr>
              <a:t> </a:t>
            </a:r>
            <a:r>
              <a:rPr sz="1052">
                <a:solidFill>
                  <a:srgbClr val="0000FF"/>
                </a:solidFill>
                <a:latin typeface="DNTRMG+OptimaLTStd"/>
                <a:cs typeface="DNTRMG+OptimaLTStd"/>
              </a:rPr>
              <a:t>2.2 </a:t>
            </a:r>
            <a:r>
              <a:rPr sz="1052">
                <a:solidFill>
                  <a:srgbClr val="000000"/>
                </a:solidFill>
                <a:latin typeface="DNTRMG+OptimaLTStd"/>
                <a:cs typeface="DNTRMG+OptimaLTStd"/>
              </a:rPr>
              <a:t>shows the measurements of thermal expansion coefﬁcients of a certain metal. Find the</a:t>
            </a:r>
          </a:p>
          <a:p>
            <a:pPr marL="0" marR="0">
              <a:lnSpc>
                <a:spcPts val="1252"/>
              </a:lnSpc>
              <a:spcBef>
                <a:spcPts val="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DNTRMG+OptimaLTStd"/>
                <a:cs typeface="DNTRMG+OptimaLTStd"/>
              </a:rPr>
              <a:t>mean, median, mode, variance, and standard deviation of this data.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015788" y="4588418"/>
            <a:ext cx="686783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EHEJTA+OptimaLTStd-Bold"/>
                <a:cs typeface="EHEJTA+OptimaLTStd-Bold"/>
              </a:rPr>
              <a:t>Solution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015788" y="4796791"/>
            <a:ext cx="4836981" cy="1022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&gt;&gt; tc = [5.394 5.564 5.654 5.465 5.495 5.404 5.524 5.414...</a:t>
            </a:r>
          </a:p>
          <a:p>
            <a:pPr marL="570313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5.514 5.335 5.614 5.455 5.534 5.524 5.475 5.295...</a:t>
            </a:r>
          </a:p>
          <a:p>
            <a:pPr marL="570313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5.384 5.614 5.554 5.675 5.455 5.554 5.504 5.584];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&gt;&gt; fprintf('Mean = %9.6f', mean(tc))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&gt;&gt; fprintf('\nMedian = %9.6f', median(tc))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&gt;&gt; fprintf('\nMode = %9.6f', mode(tc))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015788" y="5652264"/>
            <a:ext cx="4345086" cy="452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&gt;&gt; fprintf('\nVariance = %9.6f', var(tc))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&gt;&gt; fprintf('\nStandard deviation = %9.6f\n', std(tc))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015788" y="6080000"/>
            <a:ext cx="2377499" cy="8800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Mean = 5.499333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Median = 5.509000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Mode = 5.455000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Variance = 0.009405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JFGKK+CourierStd"/>
                <a:cs typeface="EJFGKK+CourierStd"/>
              </a:rPr>
              <a:t>Standard deviation = 0.096977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973739" y="7473709"/>
            <a:ext cx="2367251" cy="6040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 spc="-21">
                <a:solidFill>
                  <a:srgbClr val="000000"/>
                </a:solidFill>
                <a:latin typeface="EHEJTA+OptimaLTStd-Bold"/>
                <a:cs typeface="EHEJTA+OptimaLTStd-Bold"/>
              </a:rPr>
              <a:t>TABLE</a:t>
            </a:r>
            <a:r>
              <a:rPr sz="1169" spc="54">
                <a:solidFill>
                  <a:srgbClr val="000000"/>
                </a:solidFill>
                <a:latin typeface="EHEJTA+OptimaLTStd-Bold"/>
                <a:cs typeface="EHEJTA+OptimaLTStd-Bold"/>
              </a:rPr>
              <a:t> </a:t>
            </a:r>
            <a:r>
              <a:rPr sz="1169" spc="13">
                <a:solidFill>
                  <a:srgbClr val="000000"/>
                </a:solidFill>
                <a:latin typeface="EHEJTA+OptimaLTStd-Bold"/>
                <a:cs typeface="EHEJTA+OptimaLTStd-Bold"/>
              </a:rPr>
              <a:t>2.2</a:t>
            </a:r>
          </a:p>
          <a:p>
            <a:pPr marL="0" marR="0">
              <a:lnSpc>
                <a:spcPts val="1394"/>
              </a:lnSpc>
              <a:spcBef>
                <a:spcPts val="213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EHEJTA+OptimaLTStd-Bold"/>
                <a:cs typeface="EHEJTA+OptimaLTStd-Bold"/>
              </a:rPr>
              <a:t>Thermal</a:t>
            </a:r>
            <a:r>
              <a:rPr sz="1169" spc="28">
                <a:solidFill>
                  <a:srgbClr val="000000"/>
                </a:solidFill>
                <a:latin typeface="EHEJTA+OptimaLTStd-Bold"/>
                <a:cs typeface="EHEJTA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EHEJTA+OptimaLTStd-Bold"/>
                <a:cs typeface="EHEJTA+OptimaLTStd-Bold"/>
              </a:rPr>
              <a:t>Expansion</a:t>
            </a:r>
            <a:r>
              <a:rPr sz="1169" spc="27">
                <a:solidFill>
                  <a:srgbClr val="000000"/>
                </a:solidFill>
                <a:latin typeface="EHEJTA+OptimaLTStd-Bold"/>
                <a:cs typeface="EHEJTA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EHEJTA+OptimaLTStd-Bold"/>
                <a:cs typeface="EHEJTA+OptimaLTStd-Bold"/>
              </a:rPr>
              <a:t>Coefﬁcients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1973739" y="7940890"/>
            <a:ext cx="495104" cy="319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4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HEJTA+OptimaLTStd-Bold"/>
                <a:cs typeface="EHEJTA+OptimaLTStd-Bold"/>
              </a:rPr>
              <a:t>Order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2482269" y="7940890"/>
            <a:ext cx="750438" cy="319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4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HEJTA+OptimaLTStd-Bold"/>
                <a:cs typeface="EHEJTA+OptimaLTStd-Bold"/>
              </a:rPr>
              <a:t>Coefﬁcient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242213" y="7940890"/>
            <a:ext cx="495104" cy="319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4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HEJTA+OptimaLTStd-Bold"/>
                <a:cs typeface="EHEJTA+OptimaLTStd-Bold"/>
              </a:rPr>
              <a:t>Order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744685" y="7940890"/>
            <a:ext cx="750438" cy="319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4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HEJTA+OptimaLTStd-Bold"/>
                <a:cs typeface="EHEJTA+OptimaLTStd-Bold"/>
              </a:rPr>
              <a:t>Coefﬁcient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504629" y="7940890"/>
            <a:ext cx="495104" cy="319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4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HEJTA+OptimaLTStd-Bold"/>
                <a:cs typeface="EHEJTA+OptimaLTStd-Bold"/>
              </a:rPr>
              <a:t>Order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5007100" y="7940890"/>
            <a:ext cx="750438" cy="319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4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HEJTA+OptimaLTStd-Bold"/>
                <a:cs typeface="EHEJTA+OptimaLTStd-Bold"/>
              </a:rPr>
              <a:t>Coefﬁcient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972076" y="8143589"/>
            <a:ext cx="239293" cy="150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2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</a:t>
            </a:r>
          </a:p>
          <a:p>
            <a:pPr marL="1424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2</a:t>
            </a:r>
          </a:p>
          <a:p>
            <a:pPr marL="118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3</a:t>
            </a:r>
          </a:p>
          <a:p>
            <a:pPr marL="95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4</a:t>
            </a:r>
          </a:p>
          <a:p>
            <a:pPr marL="712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</a:t>
            </a:r>
          </a:p>
          <a:p>
            <a:pPr marL="475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6</a:t>
            </a:r>
          </a:p>
          <a:p>
            <a:pPr marL="23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7</a:t>
            </a:r>
          </a:p>
          <a:p>
            <a:pPr marL="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8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632928" y="8143589"/>
            <a:ext cx="447220" cy="150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2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5.394</a:t>
            </a:r>
          </a:p>
          <a:p>
            <a:pPr marL="1424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5.564</a:t>
            </a:r>
          </a:p>
          <a:p>
            <a:pPr marL="118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5.654</a:t>
            </a:r>
          </a:p>
          <a:p>
            <a:pPr marL="95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5.465</a:t>
            </a:r>
          </a:p>
          <a:p>
            <a:pPr marL="712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5.495</a:t>
            </a:r>
          </a:p>
          <a:p>
            <a:pPr marL="475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5.404</a:t>
            </a:r>
          </a:p>
          <a:p>
            <a:pPr marL="23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5.524</a:t>
            </a:r>
          </a:p>
          <a:p>
            <a:pPr marL="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5.414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338335" y="8143589"/>
            <a:ext cx="298701" cy="150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070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9</a:t>
            </a:r>
          </a:p>
          <a:p>
            <a:pPr marL="1424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10</a:t>
            </a:r>
          </a:p>
          <a:p>
            <a:pPr marL="118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11</a:t>
            </a:r>
          </a:p>
          <a:p>
            <a:pPr marL="95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12</a:t>
            </a:r>
          </a:p>
          <a:p>
            <a:pPr marL="712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13</a:t>
            </a:r>
          </a:p>
          <a:p>
            <a:pPr marL="475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14</a:t>
            </a:r>
          </a:p>
          <a:p>
            <a:pPr marL="23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15</a:t>
            </a:r>
          </a:p>
          <a:p>
            <a:pPr marL="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16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895225" y="8143589"/>
            <a:ext cx="447220" cy="150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2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5.514</a:t>
            </a:r>
          </a:p>
          <a:p>
            <a:pPr marL="1424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5.335</a:t>
            </a:r>
          </a:p>
          <a:p>
            <a:pPr marL="118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5.614</a:t>
            </a:r>
          </a:p>
          <a:p>
            <a:pPr marL="95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5.455</a:t>
            </a:r>
          </a:p>
          <a:p>
            <a:pPr marL="712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5.534</a:t>
            </a:r>
          </a:p>
          <a:p>
            <a:pPr marL="475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5.524</a:t>
            </a:r>
          </a:p>
          <a:p>
            <a:pPr marL="23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5.475</a:t>
            </a:r>
          </a:p>
          <a:p>
            <a:pPr marL="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5.295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600632" y="8143589"/>
            <a:ext cx="298701" cy="150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2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17</a:t>
            </a:r>
          </a:p>
          <a:p>
            <a:pPr marL="1424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18</a:t>
            </a:r>
          </a:p>
          <a:p>
            <a:pPr marL="118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19</a:t>
            </a:r>
          </a:p>
          <a:p>
            <a:pPr marL="95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20</a:t>
            </a:r>
          </a:p>
          <a:p>
            <a:pPr marL="712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21</a:t>
            </a:r>
          </a:p>
          <a:p>
            <a:pPr marL="475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22</a:t>
            </a:r>
          </a:p>
          <a:p>
            <a:pPr marL="23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23</a:t>
            </a:r>
          </a:p>
          <a:p>
            <a:pPr marL="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24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5157521" y="8143589"/>
            <a:ext cx="447220" cy="150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2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5.384</a:t>
            </a:r>
          </a:p>
          <a:p>
            <a:pPr marL="1424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5.614</a:t>
            </a:r>
          </a:p>
          <a:p>
            <a:pPr marL="118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5.554</a:t>
            </a:r>
          </a:p>
          <a:p>
            <a:pPr marL="95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5.675</a:t>
            </a:r>
          </a:p>
          <a:p>
            <a:pPr marL="712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5.455</a:t>
            </a:r>
          </a:p>
          <a:p>
            <a:pPr marL="475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5.554</a:t>
            </a:r>
          </a:p>
          <a:p>
            <a:pPr marL="237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5.504</a:t>
            </a:r>
          </a:p>
          <a:p>
            <a:pPr marL="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EPPCNA+TimesLTStd-Roman"/>
                <a:cs typeface="EPPCNA+TimesLTStd-Roman"/>
              </a:rPr>
              <a:t>5.584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6" name="object 1"/>
          <p:cNvSpPr/>
          <p:nvPr/>
        </p:nvSpPr>
        <p:spPr>
          <a:xfrm>
            <a:off x="1642352" y="9762935"/>
            <a:ext cx="3197341" cy="1485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3151681" y="8296646"/>
            <a:ext cx="964916" cy="148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19518" y="6904620"/>
            <a:ext cx="409349" cy="1485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51681" y="5111589"/>
            <a:ext cx="964916" cy="148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7565" y="512881"/>
            <a:ext cx="2444725" cy="357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FQLVEO+OptimaLTStd-Medium"/>
                <a:cs typeface="FQLVEO+OptimaLTStd-Medium"/>
              </a:rPr>
              <a:t>Numerical Methods with </a:t>
            </a:r>
            <a:r>
              <a:rPr sz="1052" spc="-12">
                <a:solidFill>
                  <a:srgbClr val="000000"/>
                </a:solidFill>
                <a:latin typeface="FQLVEO+OptimaLTStd-Medium"/>
                <a:cs typeface="FQLVEO+OptimaLTStd-Medium"/>
              </a:rPr>
              <a:t>MATLAB®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570297" y="509539"/>
            <a:ext cx="349139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ABMLUQ+OptimaLTStd-Bold"/>
                <a:cs typeface="ABMLUQ+OptimaLTStd-Bold"/>
              </a:rPr>
              <a:t>41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15788" y="908344"/>
            <a:ext cx="534670" cy="3097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ACRKLR+CourierStd"/>
                <a:cs typeface="ACRKLR+CourierStd"/>
              </a:rPr>
              <a:t>ans =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58366" y="1050922"/>
            <a:ext cx="1318853" cy="594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ACRKLR+CourierStd"/>
                <a:cs typeface="ACRKLR+CourierStd"/>
              </a:rPr>
              <a:t>2.0582 + 0.0000i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ACRKLR+CourierStd"/>
                <a:cs typeface="ACRKLR+CourierStd"/>
              </a:rPr>
              <a:t>0.0712 + 0.0337i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ACRKLR+CourierStd"/>
                <a:cs typeface="ACRKLR+CourierStd"/>
              </a:rPr>
              <a:t>0.0712 - 0.0337i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15788" y="1617510"/>
            <a:ext cx="4131314" cy="360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PDACOI+OptimaLTStd"/>
                <a:cs typeface="PDACOI+OptimaLTStd"/>
              </a:rPr>
              <a:t>Since </a:t>
            </a:r>
            <a:r>
              <a:rPr sz="1052">
                <a:solidFill>
                  <a:srgbClr val="000000"/>
                </a:solidFill>
                <a:latin typeface="PJCLFD+OptimaLTStd-Italic"/>
                <a:cs typeface="PJCLFD+OptimaLTStd-Italic"/>
              </a:rPr>
              <a:t>v</a:t>
            </a:r>
            <a:r>
              <a:rPr sz="1052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DACOI+OptimaLTStd"/>
                <a:cs typeface="PDACOI+OptimaLTStd"/>
              </a:rPr>
              <a:t>should be a real </a:t>
            </a:r>
            <a:r>
              <a:rPr sz="1052" spc="-12">
                <a:solidFill>
                  <a:srgbClr val="000000"/>
                </a:solidFill>
                <a:latin typeface="PDACOI+OptimaLTStd"/>
                <a:cs typeface="PDACOI+OptimaLTStd"/>
              </a:rPr>
              <a:t>number,</a:t>
            </a:r>
            <a:r>
              <a:rPr sz="1052" spc="12">
                <a:solidFill>
                  <a:srgbClr val="000000"/>
                </a:solidFill>
                <a:latin typeface="PDACOI+OptimaLTStd"/>
                <a:cs typeface="PDACOI+OptimaLTStd"/>
              </a:rPr>
              <a:t> </a:t>
            </a:r>
            <a:r>
              <a:rPr sz="1052">
                <a:solidFill>
                  <a:srgbClr val="000000"/>
                </a:solidFill>
                <a:latin typeface="PDACOI+OptimaLTStd"/>
                <a:cs typeface="PDACOI+OptimaLTStd"/>
              </a:rPr>
              <a:t>we take </a:t>
            </a:r>
            <a:r>
              <a:rPr sz="1052">
                <a:solidFill>
                  <a:srgbClr val="000000"/>
                </a:solidFill>
                <a:latin typeface="PJCLFD+OptimaLTStd-Italic"/>
                <a:cs typeface="PJCLFD+OptimaLTStd-Italic"/>
              </a:rPr>
              <a:t>v</a:t>
            </a:r>
            <a:r>
              <a:rPr sz="1052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DACOI+OptimaLTStd"/>
                <a:cs typeface="PDACOI+OptimaLTStd"/>
              </a:rPr>
              <a:t>= 2.0582 liter/mol.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37565" y="2035973"/>
            <a:ext cx="2948868" cy="382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33"/>
              </a:lnSpc>
              <a:spcBef>
                <a:spcPct val="0"/>
              </a:spcBef>
              <a:spcAft>
                <a:spcPct val="0"/>
              </a:spcAft>
            </a:pPr>
            <a:r>
              <a:rPr sz="1286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2.2.2</a:t>
            </a:r>
            <a:r>
              <a:rPr sz="1286" spc="964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 </a:t>
            </a:r>
            <a:r>
              <a:rPr sz="1286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Z</a:t>
            </a:r>
            <a:r>
              <a:rPr sz="877" spc="14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Eros</a:t>
            </a:r>
            <a:r>
              <a:rPr sz="877" spc="134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 </a:t>
            </a:r>
            <a:r>
              <a:rPr sz="877" spc="20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of</a:t>
            </a:r>
            <a:r>
              <a:rPr sz="877" spc="131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 </a:t>
            </a:r>
            <a:r>
              <a:rPr sz="1286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n</a:t>
            </a:r>
            <a:r>
              <a:rPr sz="877" spc="14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onlinEar</a:t>
            </a:r>
            <a:r>
              <a:rPr sz="877" spc="138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 </a:t>
            </a:r>
            <a:r>
              <a:rPr sz="1286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E</a:t>
            </a:r>
            <a:r>
              <a:rPr sz="877">
                <a:solidFill>
                  <a:srgbClr val="0000FF"/>
                </a:solidFill>
                <a:latin typeface="CCDEIJ+OptimaLTStd-Bold-SC700"/>
                <a:cs typeface="CCDEIJ+OptimaLTStd-Bold-SC700"/>
              </a:rPr>
              <a:t>quations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37565" y="2320404"/>
            <a:ext cx="6763916" cy="780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Several</a:t>
            </a:r>
            <a:r>
              <a:rPr sz="1169" spc="4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numerical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methods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can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be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used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to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ﬁnd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zeros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of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nonlinear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functions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of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a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single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or</a:t>
            </a:r>
            <a:r>
              <a:rPr sz="1169" spc="3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multiple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variables.</a:t>
            </a:r>
            <a:r>
              <a:rPr sz="1169" spc="-21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 following is the overview of several numerical techniques for ﬁnding zeros of a non-</a:t>
            </a:r>
          </a:p>
          <a:p>
            <a:pPr marL="0" marR="0">
              <a:lnSpc>
                <a:spcPts val="140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linear equation of one variable 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given</a:t>
            </a:r>
            <a:r>
              <a:rPr sz="1169" spc="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by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 = 0 where </a:t>
            </a:r>
            <a:r>
              <a:rPr sz="1169" spc="146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QSHSCV+STIXGeneral-Regular"/>
                <a:cs typeface="QSHSCV+STIXGeneral-Regular"/>
              </a:rPr>
              <a:t>∈</a:t>
            </a:r>
            <a:r>
              <a:rPr sz="1169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R</a:t>
            </a:r>
            <a:r>
              <a:rPr sz="1052" spc="12" baseline="30000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37526" y="2996167"/>
            <a:ext cx="2002940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2.2.2.1</a:t>
            </a:r>
            <a:r>
              <a:rPr sz="1169" spc="877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Bisection</a:t>
            </a:r>
            <a:r>
              <a:rPr sz="1169" spc="32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Method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37377" y="3207510"/>
            <a:ext cx="6763745" cy="923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In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this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method,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an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initial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interval</a:t>
            </a:r>
            <a:r>
              <a:rPr sz="1169" spc="8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[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a</a:t>
            </a:r>
            <a:r>
              <a:rPr sz="1169" spc="144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b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]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selected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ﬁrst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so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that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a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b</a:t>
            </a:r>
            <a:r>
              <a:rPr sz="1169" spc="73">
                <a:solidFill>
                  <a:srgbClr val="000000"/>
                </a:solidFill>
                <a:latin typeface="SPLHMB+TimesLTStd-Roman"/>
                <a:cs typeface="SPLHMB+TimesLTStd-Roman"/>
              </a:rPr>
              <a:t>)&lt;0.</a:t>
            </a:r>
            <a:r>
              <a:rPr sz="1169" spc="-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midpoint</a:t>
            </a:r>
            <a:r>
              <a:rPr sz="1169" spc="75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m</a:t>
            </a:r>
            <a:r>
              <a:rPr sz="1169" spc="8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cal-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culated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by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m</a:t>
            </a:r>
            <a:r>
              <a:rPr sz="1169" spc="14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=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a</a:t>
            </a:r>
            <a:r>
              <a:rPr sz="1169" spc="14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+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b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)/2.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If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a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m</a:t>
            </a:r>
            <a:r>
              <a:rPr sz="1169" spc="73">
                <a:solidFill>
                  <a:srgbClr val="000000"/>
                </a:solidFill>
                <a:latin typeface="SPLHMB+TimesLTStd-Roman"/>
                <a:cs typeface="SPLHMB+TimesLTStd-Roman"/>
              </a:rPr>
              <a:t>)&lt;0,</a:t>
            </a:r>
            <a:r>
              <a:rPr sz="1169" spc="-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root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in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[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a</a:t>
            </a:r>
            <a:r>
              <a:rPr sz="1169" spc="147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m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]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and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set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b</a:t>
            </a:r>
            <a:r>
              <a:rPr sz="1169" spc="14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=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m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.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Otherwise,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root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in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[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m</a:t>
            </a:r>
            <a:r>
              <a:rPr sz="1169" spc="146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b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]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and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set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a</a:t>
            </a:r>
            <a:r>
              <a:rPr sz="1169" spc="36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=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m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.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This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process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repeated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until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length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of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search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interval</a:t>
            </a:r>
            <a:r>
              <a:rPr sz="1169" spc="4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less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than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prescribed small value.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37377" y="4061497"/>
            <a:ext cx="6764088" cy="59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2.2.2.2</a:t>
            </a:r>
            <a:r>
              <a:rPr sz="1169" spc="877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 spc="-12">
                <a:solidFill>
                  <a:srgbClr val="0000FF"/>
                </a:solidFill>
                <a:latin typeface="ABMLUQ+OptimaLTStd-Bold"/>
                <a:cs typeface="ABMLUQ+OptimaLTStd-Bold"/>
              </a:rPr>
              <a:t>False</a:t>
            </a:r>
            <a:r>
              <a:rPr sz="1169" spc="44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Position</a:t>
            </a:r>
            <a:r>
              <a:rPr sz="1169" spc="39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Method</a:t>
            </a:r>
          </a:p>
          <a:p>
            <a:pPr marL="0" marR="0">
              <a:lnSpc>
                <a:spcPts val="1304"/>
              </a:lnSpc>
              <a:spcBef>
                <a:spcPts val="269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false</a:t>
            </a:r>
            <a:r>
              <a:rPr sz="1169" spc="16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position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method,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or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regula</a:t>
            </a:r>
            <a:r>
              <a:rPr sz="1169" spc="16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falsi</a:t>
            </a:r>
            <a:r>
              <a:rPr sz="1169" spc="160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method,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similar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to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bisection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method.</a:t>
            </a:r>
            <a:r>
              <a:rPr sz="1169" spc="1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 spc="-47">
                <a:solidFill>
                  <a:srgbClr val="000000"/>
                </a:solidFill>
                <a:latin typeface="SPLHMB+TimesLTStd-Roman"/>
                <a:cs typeface="SPLHMB+TimesLTStd-Roman"/>
              </a:rPr>
              <a:t>Two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37377" y="4450975"/>
            <a:ext cx="6763698" cy="408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points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81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8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))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and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8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 spc="158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8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))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are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selected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ﬁrst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so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that</a:t>
            </a:r>
            <a:r>
              <a:rPr sz="1169" spc="27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8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8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)&lt;0.</a:t>
            </a:r>
            <a:r>
              <a:rPr sz="1169" spc="-71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intermediate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point,</a:t>
            </a:r>
            <a:r>
              <a:rPr sz="1169" spc="2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052" spc="13" baseline="-2199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spc="16" baseline="-21999">
                <a:solidFill>
                  <a:srgbClr val="000000"/>
                </a:solidFill>
                <a:latin typeface="SPLHMB+TimesLTStd-Roman"/>
                <a:cs typeface="SPLHMB+TimesLTStd-Roman"/>
              </a:rPr>
              <a:t>+1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 spc="29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362211" y="4534329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624805" y="4534329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185634" y="4534329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448228" y="4534329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56331" y="4534329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511943" y="4534329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37633" y="4629198"/>
            <a:ext cx="1019436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calculated by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395810" y="4908488"/>
            <a:ext cx="555166" cy="417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18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052" baseline="-16868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spc="83" baseline="-168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781460" y="4990448"/>
            <a:ext cx="230066" cy="246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165272" y="4982881"/>
            <a:ext cx="1094853" cy="420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597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  <a:r>
              <a:rPr sz="1403" spc="6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5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&gt;</a:t>
            </a:r>
            <a:r>
              <a:rPr sz="1169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</a:p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21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  <a:p>
            <a:pPr marL="220038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505622" y="5017574"/>
            <a:ext cx="716119" cy="399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 spc="18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579" spc="89" baseline="-16876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baseline="-16876">
                <a:solidFill>
                  <a:srgbClr val="000000"/>
                </a:solidFill>
                <a:latin typeface="VUUWSV+SymbolMT"/>
                <a:cs typeface="VUUWSV+SymbolMT"/>
              </a:rPr>
              <a:t>+</a:t>
            </a:r>
            <a:r>
              <a:rPr sz="1052" baseline="-16876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  <a:r>
              <a:rPr sz="1052" spc="1078" baseline="-168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8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579" baseline="-16876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764139" y="4999455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=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041722" y="4999455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730457" y="5001660"/>
            <a:ext cx="174469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270962" y="5096309"/>
            <a:ext cx="796695" cy="473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9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 spc="106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7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059934" y="5096309"/>
            <a:ext cx="316791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9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187419" y="5131750"/>
            <a:ext cx="44050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678425" y="5131750"/>
            <a:ext cx="440508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407441" y="5206772"/>
            <a:ext cx="174469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898443" y="5195561"/>
            <a:ext cx="279415" cy="246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8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702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837562" y="5490611"/>
            <a:ext cx="6763644" cy="566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If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052" spc="101" baseline="-2199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spc="12" baseline="-21999">
                <a:solidFill>
                  <a:srgbClr val="000000"/>
                </a:solidFill>
                <a:latin typeface="SPLHMB+TimesLTStd-Roman"/>
                <a:cs typeface="SPLHMB+TimesLTStd-Roman"/>
              </a:rPr>
              <a:t>−1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052" baseline="-2199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spc="12" baseline="-21999">
                <a:solidFill>
                  <a:srgbClr val="000000"/>
                </a:solidFill>
                <a:latin typeface="SPLHMB+TimesLTStd-Roman"/>
                <a:cs typeface="SPLHMB+TimesLTStd-Roman"/>
              </a:rPr>
              <a:t>+1</a:t>
            </a:r>
            <a:r>
              <a:rPr sz="1169" spc="73">
                <a:solidFill>
                  <a:srgbClr val="000000"/>
                </a:solidFill>
                <a:latin typeface="SPLHMB+TimesLTStd-Roman"/>
                <a:cs typeface="SPLHMB+TimesLTStd-Roman"/>
              </a:rPr>
              <a:t>)&lt;0,</a:t>
            </a:r>
            <a:r>
              <a:rPr sz="1169" spc="-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set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052" baseline="-2199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spc="75" baseline="-21999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=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052" baseline="-2199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spc="12" baseline="-21999">
                <a:solidFill>
                  <a:srgbClr val="000000"/>
                </a:solidFill>
                <a:latin typeface="SPLHMB+TimesLTStd-Roman"/>
                <a:cs typeface="SPLHMB+TimesLTStd-Roman"/>
              </a:rPr>
              <a:t>+1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;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otherwise,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set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052" spc="101" baseline="-2199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spc="12" baseline="-21999">
                <a:solidFill>
                  <a:srgbClr val="000000"/>
                </a:solidFill>
                <a:latin typeface="SPLHMB+TimesLTStd-Roman"/>
                <a:cs typeface="SPLHMB+TimesLTStd-Roman"/>
              </a:rPr>
              <a:t>−1</a:t>
            </a:r>
            <a:r>
              <a:rPr sz="1052" spc="151" baseline="-21999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=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052" baseline="-2199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spc="12" baseline="-21999">
                <a:solidFill>
                  <a:srgbClr val="000000"/>
                </a:solidFill>
                <a:latin typeface="SPLHMB+TimesLTStd-Roman"/>
                <a:cs typeface="SPLHMB+TimesLTStd-Roman"/>
              </a:rPr>
              <a:t>+1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.</a:t>
            </a:r>
            <a:r>
              <a:rPr sz="1169" spc="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This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iteration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process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terminated</a:t>
            </a:r>
            <a:r>
              <a:rPr sz="1169" spc="36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when</a:t>
            </a:r>
          </a:p>
          <a:p>
            <a:pPr marL="58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 root is estimated adequately.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837622" y="5988151"/>
            <a:ext cx="2016775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2.2.2.3</a:t>
            </a:r>
            <a:r>
              <a:rPr sz="1169" spc="877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 spc="-13">
                <a:solidFill>
                  <a:srgbClr val="0000FF"/>
                </a:solidFill>
                <a:latin typeface="ABMLUQ+OptimaLTStd-Bold"/>
                <a:cs typeface="ABMLUQ+OptimaLTStd-Bold"/>
              </a:rPr>
              <a:t>Newton’s</a:t>
            </a:r>
            <a:r>
              <a:rPr sz="1169" spc="46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Method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837623" y="6176132"/>
            <a:ext cx="6763869" cy="4470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66"/>
              </a:lnSpc>
              <a:spcBef>
                <a:spcPct val="0"/>
              </a:spcBef>
              <a:spcAft>
                <a:spcPct val="0"/>
              </a:spcAft>
            </a:pP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Given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 an</a:t>
            </a:r>
            <a:r>
              <a:rPr sz="1169" spc="-1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initial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estimate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of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root,</a:t>
            </a:r>
            <a:r>
              <a:rPr sz="1169" spc="-14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and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-13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derivative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 at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68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 spc="-96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QSHSCV+STIXGeneral-Regular"/>
                <a:cs typeface="QSHSCV+STIXGeneral-Regular"/>
              </a:rPr>
              <a:t>′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68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),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approximation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to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root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072039" y="6282804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482065" y="6282804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825030" y="6282804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837580" y="6377672"/>
            <a:ext cx="1146719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is calculated by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753651" y="6668236"/>
            <a:ext cx="520560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FJKSWP+SymbolMT"/>
                <a:cs typeface="FJKSWP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FJKSWP+SymbolMT"/>
                <a:cs typeface="FJKSWP+SymbolMT"/>
              </a:rPr>
              <a:t>)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670108" y="6702930"/>
            <a:ext cx="440508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2973458" y="6810607"/>
            <a:ext cx="349021" cy="310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2631" spc="18" baseline="28125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702" spc="8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702">
                <a:solidFill>
                  <a:srgbClr val="000000"/>
                </a:solidFill>
                <a:latin typeface="FJKSWP+SymbolMT"/>
                <a:cs typeface="FJKSWP+SymbolMT"/>
              </a:rPr>
              <a:t>+</a:t>
            </a: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231976" y="6792488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JKSWP+SymbolMT"/>
                <a:cs typeface="FJKSWP+SymbolMT"/>
              </a:rPr>
              <a:t>=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357827" y="6810607"/>
            <a:ext cx="242639" cy="30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2631" spc="18" baseline="28125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702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3509559" y="6792488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JKSWP+SymbolMT"/>
                <a:cs typeface="FJKSWP+SymbolMT"/>
              </a:rPr>
              <a:t>-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890073" y="6777964"/>
            <a:ext cx="174469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4170432" y="6775912"/>
            <a:ext cx="666257" cy="462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 spc="14">
                <a:solidFill>
                  <a:srgbClr val="000000"/>
                </a:solidFill>
                <a:latin typeface="FJKSWP+SymbolMT"/>
                <a:cs typeface="FJKSWP+SymbolMT"/>
              </a:rPr>
              <a:t>(</a:t>
            </a:r>
            <a:r>
              <a:rPr sz="1754" baseline="7670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754" spc="-95" baseline="76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FJKSWP+SymbolMT"/>
                <a:cs typeface="FJKSWP+SymbolMT"/>
              </a:rPr>
              <a:t>&gt;</a:t>
            </a:r>
            <a:r>
              <a:rPr sz="1169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  <a:r>
              <a:rPr sz="1403">
                <a:solidFill>
                  <a:srgbClr val="000000"/>
                </a:solidFill>
                <a:latin typeface="FJKSWP+SymbolMT"/>
                <a:cs typeface="FJKSWP+SymbolMT"/>
              </a:rPr>
              <a:t>)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719769" y="6890086"/>
            <a:ext cx="554442" cy="469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169" spc="95">
                <a:solidFill>
                  <a:srgbClr val="000000"/>
                </a:solidFill>
                <a:latin typeface="FJKSWP+SymbolMT"/>
                <a:cs typeface="FJKSWP+SymbolMT"/>
              </a:rPr>
              <a:t>¢</a:t>
            </a:r>
            <a:r>
              <a:rPr sz="1403">
                <a:solidFill>
                  <a:srgbClr val="000000"/>
                </a:solidFill>
                <a:latin typeface="FJKSWP+SymbolMT"/>
                <a:cs typeface="FJKSWP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FJKSWP+SymbolMT"/>
                <a:cs typeface="FJKSWP+SymbolMT"/>
              </a:rPr>
              <a:t>)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655256" y="6924818"/>
            <a:ext cx="264068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3836747" y="6924818"/>
            <a:ext cx="288722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3903583" y="6998425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837563" y="7283641"/>
            <a:ext cx="4514344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This process is repeated until the root is approximated adequately.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837563" y="7602958"/>
            <a:ext cx="1813013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2.2.2.4</a:t>
            </a:r>
            <a:r>
              <a:rPr sz="1169" spc="877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Secant</a:t>
            </a:r>
            <a:r>
              <a:rPr sz="1169" spc="32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Method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837563" y="7814256"/>
            <a:ext cx="6481054" cy="388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 spc="-51">
                <a:solidFill>
                  <a:srgbClr val="000000"/>
                </a:solidFill>
                <a:latin typeface="SPLHMB+TimesLTStd-Roman"/>
                <a:cs typeface="SPLHMB+TimesLTStd-Roman"/>
              </a:rPr>
              <a:t>Two</a:t>
            </a:r>
            <a:r>
              <a:rPr sz="1169" spc="51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points, 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 spc="146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)) and 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 spc="146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)), are selected ﬁrst.</a:t>
            </a:r>
            <a:r>
              <a:rPr sz="1169" spc="-21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The approximation to the root is 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given</a:t>
            </a:r>
            <a:r>
              <a:rPr sz="1169" spc="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by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1686347" y="7897611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1944768" y="7897611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2493835" y="7897611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2752257" y="7897611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3395810" y="8093547"/>
            <a:ext cx="555166" cy="417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18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052" baseline="-16868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spc="83" baseline="-168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3781460" y="8175507"/>
            <a:ext cx="230066" cy="246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4165272" y="8167940"/>
            <a:ext cx="1094853" cy="420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597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  <a:r>
              <a:rPr sz="1403" spc="6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5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&gt;</a:t>
            </a:r>
            <a:r>
              <a:rPr sz="1169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80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</a:p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21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  <a:p>
            <a:pPr marL="220038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2505622" y="8202635"/>
            <a:ext cx="716119" cy="399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 spc="18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579" spc="89" baseline="-16875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1052" baseline="-16875">
                <a:solidFill>
                  <a:srgbClr val="000000"/>
                </a:solidFill>
                <a:latin typeface="VUUWSV+SymbolMT"/>
                <a:cs typeface="VUUWSV+SymbolMT"/>
              </a:rPr>
              <a:t>+</a:t>
            </a:r>
            <a:r>
              <a:rPr sz="1052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  <a:r>
              <a:rPr sz="1052" spc="1078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8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579" baseline="-16875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2764139" y="8184517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=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3041722" y="8184517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3730457" y="8186718"/>
            <a:ext cx="174469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3270962" y="8281369"/>
            <a:ext cx="796695" cy="473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9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 spc="106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7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4059934" y="8281369"/>
            <a:ext cx="316791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9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3187419" y="8316809"/>
            <a:ext cx="44050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3678425" y="8316809"/>
            <a:ext cx="440508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3407441" y="8391832"/>
            <a:ext cx="174469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3898443" y="8380620"/>
            <a:ext cx="279415" cy="246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89">
                <a:solidFill>
                  <a:srgbClr val="000000"/>
                </a:solidFill>
                <a:latin typeface="VUSOHB+TimesLTStd-Italic"/>
                <a:cs typeface="VUSOHB+TimesLTStd-Italic"/>
              </a:rPr>
              <a:t>k</a:t>
            </a:r>
            <a:r>
              <a:rPr sz="702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837563" y="8675670"/>
            <a:ext cx="5050477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This iteration process is terminated when the root is estimated adequately.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837563" y="8994985"/>
            <a:ext cx="1914467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2.2.2.5</a:t>
            </a:r>
            <a:r>
              <a:rPr sz="1169" spc="877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 spc="-12">
                <a:solidFill>
                  <a:srgbClr val="0000FF"/>
                </a:solidFill>
                <a:latin typeface="ABMLUQ+OptimaLTStd-Bold"/>
                <a:cs typeface="ABMLUQ+OptimaLTStd-Bold"/>
              </a:rPr>
              <a:t>Muller’s</a:t>
            </a:r>
            <a:r>
              <a:rPr sz="1169" spc="44">
                <a:solidFill>
                  <a:srgbClr val="0000FF"/>
                </a:solidFill>
                <a:latin typeface="ABMLUQ+OptimaLTStd-Bold"/>
                <a:cs typeface="ABMLUQ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ABMLUQ+OptimaLTStd-Bold"/>
                <a:cs typeface="ABMLUQ+OptimaLTStd-Bold"/>
              </a:rPr>
              <a:t>Method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837563" y="9206285"/>
            <a:ext cx="4745222" cy="388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For </a:t>
            </a:r>
            <a:r>
              <a:rPr sz="1169" spc="-12">
                <a:solidFill>
                  <a:srgbClr val="000000"/>
                </a:solidFill>
                <a:latin typeface="SPLHMB+TimesLTStd-Roman"/>
                <a:cs typeface="SPLHMB+TimesLTStd-Roman"/>
              </a:rPr>
              <a:t>given</a:t>
            </a:r>
            <a:r>
              <a:rPr sz="1169" spc="12">
                <a:solidFill>
                  <a:srgbClr val="000000"/>
                </a:solidFill>
                <a:latin typeface="SPLHMB+TimesLTStd-Roman"/>
                <a:cs typeface="SPLHMB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three points, 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 spc="146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)), 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 spc="146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)), and 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 spc="146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VUSOHB+TimesLTStd-Italic"/>
                <a:cs typeface="VUSOHB+TimesLTStd-Italic"/>
              </a:rPr>
              <a:t>x</a:t>
            </a:r>
            <a:r>
              <a:rPr sz="1169" spc="70">
                <a:solidFill>
                  <a:srgbClr val="000000"/>
                </a:solidFill>
                <a:latin typeface="VUSOHB+TimesLTStd-Italic"/>
                <a:cs typeface="VUSOHB+TimesLTStd-Italic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)), we compute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2326756" y="9289640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80" name="object 80"/>
          <p:cNvSpPr txBox="1"/>
          <p:nvPr/>
        </p:nvSpPr>
        <p:spPr>
          <a:xfrm>
            <a:off x="2585177" y="9289640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81" name="object 81"/>
          <p:cNvSpPr txBox="1"/>
          <p:nvPr/>
        </p:nvSpPr>
        <p:spPr>
          <a:xfrm>
            <a:off x="2919784" y="9289640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3178206" y="9289640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83" name="object 83"/>
          <p:cNvSpPr txBox="1"/>
          <p:nvPr/>
        </p:nvSpPr>
        <p:spPr>
          <a:xfrm>
            <a:off x="3764403" y="9289640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2</a:t>
            </a:r>
          </a:p>
        </p:txBody>
      </p:sp>
      <p:sp>
        <p:nvSpPr>
          <p:cNvPr id="84" name="object 84"/>
          <p:cNvSpPr txBox="1"/>
          <p:nvPr/>
        </p:nvSpPr>
        <p:spPr>
          <a:xfrm>
            <a:off x="4022824" y="9289640"/>
            <a:ext cx="179709" cy="23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8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2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1761633" y="9526550"/>
            <a:ext cx="988768" cy="4758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6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 spc="106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7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3134509" y="9526550"/>
            <a:ext cx="926352" cy="413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 spc="106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7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403" spc="6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</a:p>
          <a:p>
            <a:pPr marL="135031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PLHMB+TimesLTStd-Roman"/>
                <a:cs typeface="SPLHMB+TimesLTStd-Roman"/>
              </a:rPr>
              <a:t>2</a:t>
            </a:r>
          </a:p>
        </p:txBody>
      </p:sp>
      <p:sp>
        <p:nvSpPr>
          <p:cNvPr id="87" name="object 87"/>
          <p:cNvSpPr txBox="1"/>
          <p:nvPr/>
        </p:nvSpPr>
        <p:spPr>
          <a:xfrm>
            <a:off x="1678090" y="9561246"/>
            <a:ext cx="44050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</a:p>
        </p:txBody>
      </p:sp>
      <p:sp>
        <p:nvSpPr>
          <p:cNvPr id="88" name="object 88"/>
          <p:cNvSpPr txBox="1"/>
          <p:nvPr/>
        </p:nvSpPr>
        <p:spPr>
          <a:xfrm>
            <a:off x="2155283" y="9561246"/>
            <a:ext cx="44050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</a:p>
        </p:txBody>
      </p:sp>
      <p:sp>
        <p:nvSpPr>
          <p:cNvPr id="89" name="object 89"/>
          <p:cNvSpPr txBox="1"/>
          <p:nvPr/>
        </p:nvSpPr>
        <p:spPr>
          <a:xfrm>
            <a:off x="3051005" y="9561246"/>
            <a:ext cx="44050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</a:p>
        </p:txBody>
      </p:sp>
      <p:sp>
        <p:nvSpPr>
          <p:cNvPr id="90" name="object 90"/>
          <p:cNvSpPr txBox="1"/>
          <p:nvPr/>
        </p:nvSpPr>
        <p:spPr>
          <a:xfrm>
            <a:off x="3542011" y="9561246"/>
            <a:ext cx="608520" cy="4939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f</a:t>
            </a:r>
            <a:r>
              <a:rPr sz="1169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</a:p>
          <a:p>
            <a:pPr marL="211641" marR="0">
              <a:lnSpc>
                <a:spcPts val="848"/>
              </a:lnSpc>
              <a:spcBef>
                <a:spcPct val="0"/>
              </a:spcBef>
              <a:spcAft>
                <a:spcPct val="0"/>
              </a:spcAft>
            </a:pPr>
            <a:r>
              <a:rPr sz="1052" baseline="5564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  <a:r>
              <a:rPr sz="1052" spc="463" baseline="556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</a:p>
        </p:txBody>
      </p:sp>
      <p:sp>
        <p:nvSpPr>
          <p:cNvPr id="91" name="object 91"/>
          <p:cNvSpPr txBox="1"/>
          <p:nvPr/>
        </p:nvSpPr>
        <p:spPr>
          <a:xfrm>
            <a:off x="4379697" y="9559911"/>
            <a:ext cx="589957" cy="577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2631" baseline="28031">
                <a:solidFill>
                  <a:srgbClr val="000000"/>
                </a:solidFill>
                <a:latin typeface="QBJAMA+TimesLTStd-Italic"/>
                <a:cs typeface="QBJAMA+TimesLTStd-Italic"/>
              </a:rPr>
              <a:t>m</a:t>
            </a:r>
            <a:r>
              <a:rPr sz="1052">
                <a:solidFill>
                  <a:srgbClr val="000000"/>
                </a:solidFill>
                <a:latin typeface="SPLHMB+TimesLTStd-Roman"/>
                <a:cs typeface="SPLHMB+TimesLTStd-Roman"/>
              </a:rPr>
              <a:t>2</a:t>
            </a:r>
            <a:r>
              <a:rPr sz="702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754" baseline="28031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754" spc="-233" baseline="280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31" baseline="28031">
                <a:solidFill>
                  <a:srgbClr val="000000"/>
                </a:solidFill>
                <a:latin typeface="QBJAMA+TimesLTStd-Italic"/>
                <a:cs typeface="QBJAMA+TimesLTStd-Italic"/>
              </a:rPr>
              <a:t>m</a:t>
            </a:r>
          </a:p>
          <a:p>
            <a:pPr marL="32543" marR="0">
              <a:lnSpc>
                <a:spcPts val="1417"/>
              </a:lnSpc>
              <a:spcBef>
                <a:spcPts val="84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  <a:r>
              <a:rPr sz="1579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2</a:t>
            </a:r>
            <a:r>
              <a:rPr sz="1052" spc="55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  <a:r>
              <a:rPr sz="1579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92" name="object 92"/>
          <p:cNvSpPr txBox="1"/>
          <p:nvPr/>
        </p:nvSpPr>
        <p:spPr>
          <a:xfrm>
            <a:off x="1332783" y="9668922"/>
            <a:ext cx="278937" cy="30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754" spc="-61" baseline="28125">
                <a:solidFill>
                  <a:srgbClr val="000000"/>
                </a:solidFill>
                <a:latin typeface="QBJAMA+TimesLTStd-Italic"/>
                <a:cs typeface="QBJAMA+TimesLTStd-Italic"/>
              </a:rPr>
              <a:t>m</a:t>
            </a: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93" name="object 93"/>
          <p:cNvSpPr txBox="1"/>
          <p:nvPr/>
        </p:nvSpPr>
        <p:spPr>
          <a:xfrm>
            <a:off x="1521217" y="9650804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=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1889749" y="9634902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95" name="object 95"/>
          <p:cNvSpPr txBox="1"/>
          <p:nvPr/>
        </p:nvSpPr>
        <p:spPr>
          <a:xfrm>
            <a:off x="2373860" y="9634902"/>
            <a:ext cx="403757" cy="420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052" baseline="55642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  <a:r>
              <a:rPr sz="1052" spc="519" baseline="556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</a:p>
        </p:txBody>
      </p:sp>
      <p:sp>
        <p:nvSpPr>
          <p:cNvPr id="96" name="object 96"/>
          <p:cNvSpPr txBox="1"/>
          <p:nvPr/>
        </p:nvSpPr>
        <p:spPr>
          <a:xfrm>
            <a:off x="2691737" y="9668922"/>
            <a:ext cx="375012" cy="3990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m</a:t>
            </a:r>
            <a:r>
              <a:rPr sz="1052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2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2894094" y="9650804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=</a:t>
            </a:r>
          </a:p>
        </p:txBody>
      </p:sp>
      <p:sp>
        <p:nvSpPr>
          <p:cNvPr id="98" name="object 98"/>
          <p:cNvSpPr txBox="1"/>
          <p:nvPr/>
        </p:nvSpPr>
        <p:spPr>
          <a:xfrm>
            <a:off x="4092460" y="9668922"/>
            <a:ext cx="333239" cy="3990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 spc="-77">
                <a:solidFill>
                  <a:srgbClr val="000000"/>
                </a:solidFill>
                <a:latin typeface="QBJAMA+TimesLTStd-Italic"/>
                <a:cs typeface="QBJAMA+TimesLTStd-Italic"/>
              </a:rPr>
              <a:t>n</a:t>
            </a:r>
            <a:r>
              <a:rPr sz="1052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99" name="object 99"/>
          <p:cNvSpPr txBox="1"/>
          <p:nvPr/>
        </p:nvSpPr>
        <p:spPr>
          <a:xfrm>
            <a:off x="4246084" y="9650804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=</a:t>
            </a:r>
          </a:p>
        </p:txBody>
      </p:sp>
      <p:sp>
        <p:nvSpPr>
          <p:cNvPr id="100" name="object 100"/>
          <p:cNvSpPr txBox="1"/>
          <p:nvPr/>
        </p:nvSpPr>
        <p:spPr>
          <a:xfrm>
            <a:off x="4778008" y="9651627"/>
            <a:ext cx="340126" cy="403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052" baseline="44381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  <a:r>
              <a:rPr sz="1052" spc="16" baseline="443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SPLHMB+TimesLTStd-Roman"/>
                <a:cs typeface="SPLHMB+TimesLTStd-Roman"/>
              </a:rPr>
              <a:t>,</a:t>
            </a:r>
          </a:p>
        </p:txBody>
      </p:sp>
      <p:sp>
        <p:nvSpPr>
          <p:cNvPr id="101" name="object 101"/>
          <p:cNvSpPr txBox="1"/>
          <p:nvPr/>
        </p:nvSpPr>
        <p:spPr>
          <a:xfrm>
            <a:off x="5060156" y="9668922"/>
            <a:ext cx="280552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s</a:t>
            </a:r>
          </a:p>
        </p:txBody>
      </p:sp>
      <p:sp>
        <p:nvSpPr>
          <p:cNvPr id="102" name="object 102"/>
          <p:cNvSpPr txBox="1"/>
          <p:nvPr/>
        </p:nvSpPr>
        <p:spPr>
          <a:xfrm>
            <a:off x="5158087" y="9650804"/>
            <a:ext cx="3043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=</a:t>
            </a:r>
          </a:p>
        </p:txBody>
      </p:sp>
      <p:sp>
        <p:nvSpPr>
          <p:cNvPr id="103" name="object 103"/>
          <p:cNvSpPr txBox="1"/>
          <p:nvPr/>
        </p:nvSpPr>
        <p:spPr>
          <a:xfrm>
            <a:off x="5276847" y="9634227"/>
            <a:ext cx="1136574" cy="414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m</a:t>
            </a:r>
            <a:r>
              <a:rPr sz="1052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2</a:t>
            </a:r>
          </a:p>
          <a:p>
            <a:pPr marL="191274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+</a:t>
            </a:r>
            <a:r>
              <a:rPr sz="1169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n</a:t>
            </a:r>
            <a:r>
              <a:rPr sz="1169" spc="1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 spc="70">
                <a:solidFill>
                  <a:srgbClr val="000000"/>
                </a:solidFill>
                <a:latin typeface="VUUWSV+SymbolMT"/>
                <a:cs typeface="VUUWSV+SymbolMT"/>
              </a:rPr>
              <a:t>(</a:t>
            </a: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  <a:r>
              <a:rPr sz="1169" spc="3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  <a:r>
              <a:rPr sz="1169" spc="1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VUUWSV+SymbolMT"/>
                <a:cs typeface="VUUWSV+SymbolMT"/>
              </a:rPr>
              <a:t>)</a:t>
            </a:r>
          </a:p>
          <a:p>
            <a:pPr marL="365785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  <a:r>
              <a:rPr sz="702" spc="10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2</a:t>
            </a:r>
            <a:r>
              <a:rPr sz="702" spc="15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702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104" name="object 104"/>
          <p:cNvSpPr txBox="1"/>
          <p:nvPr/>
        </p:nvSpPr>
        <p:spPr>
          <a:xfrm>
            <a:off x="1886483" y="9764978"/>
            <a:ext cx="588021" cy="4171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-47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  <a:r>
              <a:rPr sz="1579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  <a:r>
              <a:rPr sz="1052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  <a:r>
              <a:rPr sz="1579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0</a:t>
            </a:r>
          </a:p>
        </p:txBody>
      </p:sp>
      <p:sp>
        <p:nvSpPr>
          <p:cNvPr id="105" name="object 105"/>
          <p:cNvSpPr txBox="1"/>
          <p:nvPr/>
        </p:nvSpPr>
        <p:spPr>
          <a:xfrm>
            <a:off x="3259359" y="9764978"/>
            <a:ext cx="594984" cy="4171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  <a:r>
              <a:rPr sz="1579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2</a:t>
            </a:r>
            <a:r>
              <a:rPr sz="1052" spc="55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VUUWSV+SymbolMT"/>
                <a:cs typeface="VUUWSV+SymbolMT"/>
              </a:rPr>
              <a:t>-</a:t>
            </a:r>
            <a:r>
              <a:rPr sz="1169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-47">
                <a:solidFill>
                  <a:srgbClr val="000000"/>
                </a:solidFill>
                <a:latin typeface="QBJAMA+TimesLTStd-Italic"/>
                <a:cs typeface="QBJAMA+TimesLTStd-Italic"/>
              </a:rPr>
              <a:t>x</a:t>
            </a:r>
            <a:r>
              <a:rPr sz="1579" baseline="-16875">
                <a:solidFill>
                  <a:srgbClr val="000000"/>
                </a:solidFill>
                <a:latin typeface="SPLHMB+TimesLTStd-Roman"/>
                <a:cs typeface="SPLHMB+TimesLTStd-Roman"/>
              </a:rPr>
              <a:t>1</a:t>
            </a:r>
          </a:p>
        </p:txBody>
      </p:sp>
      <p:sp>
        <p:nvSpPr>
          <p:cNvPr id="10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5" name="object 1"/>
          <p:cNvSpPr/>
          <p:nvPr/>
        </p:nvSpPr>
        <p:spPr>
          <a:xfrm>
            <a:off x="3225015" y="1460392"/>
            <a:ext cx="1589618" cy="25432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37565" y="509539"/>
            <a:ext cx="349139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DUADLN+OptimaLTStd-Bold"/>
                <a:cs typeface="DUADLN+OptimaLTStd-Bold"/>
              </a:rPr>
              <a:t>42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6513" y="512881"/>
            <a:ext cx="3567786" cy="357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BGTKEF+OptimaLTStd-Medium"/>
                <a:cs typeface="BGTKEF+OptimaLTStd-Medium"/>
              </a:rPr>
              <a:t>Chemical Engineering Computation with </a:t>
            </a:r>
            <a:r>
              <a:rPr sz="1052" spc="-12">
                <a:solidFill>
                  <a:srgbClr val="000000"/>
                </a:solidFill>
                <a:latin typeface="BGTKEF+OptimaLTStd-Medium"/>
                <a:cs typeface="BGTKEF+OptimaLTStd-Medium"/>
              </a:rPr>
              <a:t>MATLAB®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7565" y="903741"/>
            <a:ext cx="2424297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 next approximation is </a:t>
            </a:r>
            <a:r>
              <a:rPr sz="1169" spc="-12">
                <a:solidFill>
                  <a:srgbClr val="000000"/>
                </a:solidFill>
                <a:latin typeface="CAVRJC+TimesLTStd-Roman"/>
                <a:cs typeface="CAVRJC+TimesLTStd-Roman"/>
              </a:rPr>
              <a:t>given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by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985712" y="1224007"/>
            <a:ext cx="520560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03312" y="1256474"/>
            <a:ext cx="539328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BUFQ+TimesLTStd-Roman"/>
                <a:cs typeface="CEBUFQ+TimesLTStd-Roman"/>
              </a:rPr>
              <a:t>2</a:t>
            </a:r>
            <a:r>
              <a:rPr sz="1169" spc="-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LROFHI+TimesLTStd-Italic"/>
                <a:cs typeface="LROFHI+TimesLTStd-Italic"/>
              </a:rPr>
              <a:t>f</a:t>
            </a:r>
            <a:r>
              <a:rPr sz="1169" spc="5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LROFHI+TimesLTStd-Italic"/>
                <a:cs typeface="LROFHI+TimesLTStd-Italic"/>
              </a:rPr>
              <a:t>x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735828" y="1348259"/>
            <a:ext cx="683467" cy="417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LROFHI+TimesLTStd-Italic"/>
                <a:cs typeface="LROFHI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KRDRLE+SymbolMT"/>
                <a:cs typeface="KRDRLE+SymbolMT"/>
              </a:rPr>
              <a:t>=</a:t>
            </a:r>
            <a:r>
              <a:rPr sz="1169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LROFHI+TimesLTStd-Italic"/>
                <a:cs typeface="LROFHI+TimesLTStd-Italic"/>
              </a:rPr>
              <a:t>x</a:t>
            </a:r>
            <a:r>
              <a:rPr sz="1052" baseline="-16875">
                <a:solidFill>
                  <a:srgbClr val="000000"/>
                </a:solidFill>
                <a:latin typeface="CEBUFQ+TimesLTStd-Roman"/>
                <a:cs typeface="CEBUFQ+TimesLTStd-Roman"/>
              </a:rPr>
              <a:t>2</a:t>
            </a:r>
            <a:r>
              <a:rPr sz="1052" spc="55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KRDRLE+SymbolMT"/>
                <a:cs typeface="KRDRLE+SymbolMT"/>
              </a:rPr>
              <a:t>-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120802" y="1332359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CEBUFQ+TimesLTStd-Roman"/>
                <a:cs typeface="CEBUFQ+TimesLTStd-Roman"/>
              </a:rPr>
              <a:t>2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237508" y="1493993"/>
            <a:ext cx="1658814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LROFHI+TimesLTStd-Italic"/>
                <a:cs typeface="LROFHI+TimesLTStd-Italic"/>
              </a:rPr>
              <a:t>s</a:t>
            </a:r>
            <a:r>
              <a:rPr sz="1169" spc="-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KRDRLE+SymbolMT"/>
                <a:cs typeface="KRDRLE+SymbolMT"/>
              </a:rPr>
              <a:t>+</a:t>
            </a:r>
            <a:r>
              <a:rPr sz="1169" spc="-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EBUFQ+TimesLTStd-Roman"/>
                <a:cs typeface="CEBUFQ+TimesLTStd-Roman"/>
              </a:rPr>
              <a:t>sign</a:t>
            </a:r>
            <a:r>
              <a:rPr sz="1169" spc="3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LROFHI+TimesLTStd-Italic"/>
                <a:cs typeface="LROFHI+TimesLTStd-Italic"/>
              </a:rPr>
              <a:t>s</a:t>
            </a:r>
            <a:r>
              <a:rPr sz="1169" spc="1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54">
                <a:solidFill>
                  <a:srgbClr val="000000"/>
                </a:solidFill>
                <a:latin typeface="LROFHI+TimesLTStd-Italic"/>
                <a:cs typeface="LROFHI+TimesLTStd-Italic"/>
              </a:rPr>
              <a:t>s</a:t>
            </a:r>
            <a:r>
              <a:rPr sz="1052" baseline="43728">
                <a:solidFill>
                  <a:srgbClr val="000000"/>
                </a:solidFill>
                <a:latin typeface="CEBUFQ+TimesLTStd-Roman"/>
                <a:cs typeface="CEBUFQ+TimesLTStd-Roman"/>
              </a:rPr>
              <a:t>2</a:t>
            </a:r>
            <a:r>
              <a:rPr sz="1052" spc="55" baseline="437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754" baseline="43728">
                <a:solidFill>
                  <a:srgbClr val="000000"/>
                </a:solidFill>
                <a:latin typeface="KRDRLE+SymbolMT"/>
                <a:cs typeface="KRDRLE+SymbolMT"/>
              </a:rPr>
              <a:t>-</a:t>
            </a:r>
            <a:r>
              <a:rPr sz="1754" spc="-233" baseline="437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32">
                <a:solidFill>
                  <a:srgbClr val="000000"/>
                </a:solidFill>
                <a:latin typeface="CEBUFQ+TimesLTStd-Roman"/>
                <a:cs typeface="CEBUFQ+TimesLTStd-Roman"/>
              </a:rPr>
              <a:t>4</a:t>
            </a:r>
            <a:r>
              <a:rPr sz="1169">
                <a:solidFill>
                  <a:srgbClr val="000000"/>
                </a:solidFill>
                <a:latin typeface="LROFHI+TimesLTStd-Italic"/>
                <a:cs typeface="LROFHI+TimesLTStd-Italic"/>
              </a:rPr>
              <a:t>n</a:t>
            </a:r>
            <a:r>
              <a:rPr sz="1169" spc="1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LROFHI+TimesLTStd-Italic"/>
                <a:cs typeface="LROFHI+TimesLTStd-Italic"/>
              </a:rPr>
              <a:t>f</a:t>
            </a:r>
            <a:r>
              <a:rPr sz="1169" spc="5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LROFHI+TimesLTStd-Italic"/>
                <a:cs typeface="LROFHI+TimesLTStd-Italic"/>
              </a:rPr>
              <a:t>x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693778" y="1477418"/>
            <a:ext cx="448676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(</a:t>
            </a:r>
            <a:r>
              <a:rPr sz="1403" spc="2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539412" y="1477418"/>
            <a:ext cx="453726" cy="417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(</a:t>
            </a:r>
            <a:r>
              <a:rPr sz="1403" spc="7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)</a:t>
            </a:r>
          </a:p>
          <a:p>
            <a:pPr marL="135072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CEBUFQ+TimesLTStd-Roman"/>
                <a:cs typeface="CEBUFQ+TimesLTStd-Roman"/>
              </a:rPr>
              <a:t>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90893" y="1585796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CEBUFQ+TimesLTStd-Roman"/>
                <a:cs typeface="CEBUFQ+TimesLTStd-Roman"/>
              </a:rPr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37565" y="1943377"/>
            <a:ext cx="6762575" cy="566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 spc="-21">
                <a:solidFill>
                  <a:srgbClr val="000000"/>
                </a:solidFill>
                <a:latin typeface="CAVRJC+TimesLTStd-Roman"/>
                <a:cs typeface="CAVRJC+TimesLTStd-Roman"/>
              </a:rPr>
              <a:t>MATLAB</a:t>
            </a:r>
            <a:r>
              <a:rPr sz="702">
                <a:solidFill>
                  <a:srgbClr val="000000"/>
                </a:solidFill>
                <a:latin typeface="CAVRJC+TimesLTStd-Roman"/>
                <a:cs typeface="CAVRJC+TimesLTStd-Roman"/>
              </a:rPr>
              <a:t>®</a:t>
            </a:r>
            <a:r>
              <a:rPr sz="702" spc="247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has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built-in</a:t>
            </a:r>
            <a:r>
              <a:rPr sz="1169" spc="117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function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 spc="-12">
                <a:solidFill>
                  <a:srgbClr val="000000"/>
                </a:solidFill>
                <a:latin typeface="HTHVVG+TimesLTStd-Italic"/>
                <a:cs typeface="HTHVVG+TimesLTStd-Italic"/>
              </a:rPr>
              <a:t>fzero</a:t>
            </a:r>
            <a:r>
              <a:rPr sz="1169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which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can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be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used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to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ﬁnd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zeros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  <a:r>
              <a:rPr sz="1169" spc="1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single-variable</a:t>
            </a:r>
          </a:p>
          <a:p>
            <a:pPr marL="2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nonlinear equation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) = 0. One form of its syntax is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37565" y="2461219"/>
            <a:ext cx="1752381" cy="348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5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BUIEIH+CourierStd"/>
                <a:cs typeface="BUIEIH+CourierStd"/>
              </a:rPr>
              <a:t>x = fzero(@fun, x0)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37565" y="2781025"/>
            <a:ext cx="6763575" cy="14578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where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fun</a:t>
            </a:r>
            <a:r>
              <a:rPr sz="1169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is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name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function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)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and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0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is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user-deﬁned</a:t>
            </a:r>
            <a:r>
              <a:rPr sz="1169" spc="-29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guess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for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zero.</a:t>
            </a:r>
            <a:r>
              <a:rPr sz="1169" spc="-54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-3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 spc="-12">
                <a:solidFill>
                  <a:srgbClr val="000000"/>
                </a:solidFill>
                <a:latin typeface="HTHVVG+TimesLTStd-Italic"/>
                <a:cs typeface="HTHVVG+TimesLTStd-Italic"/>
              </a:rPr>
              <a:t>fzero</a:t>
            </a:r>
            <a:r>
              <a:rPr sz="1169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func-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tion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returns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value</a:t>
            </a:r>
            <a:r>
              <a:rPr sz="1169" spc="47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4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that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is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near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0.</a:t>
            </a:r>
            <a:r>
              <a:rPr sz="1169" spc="1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This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function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only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identiﬁes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points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where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4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function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touches the axis.</a:t>
            </a:r>
          </a:p>
          <a:p>
            <a:pPr marL="178223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Some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methods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used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to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ﬁnd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zeros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single-variable</a:t>
            </a:r>
            <a:r>
              <a:rPr sz="1169" spc="9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nonlinear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equation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can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be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extended</a:t>
            </a:r>
            <a:r>
              <a:rPr sz="1169" spc="9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to</a:t>
            </a:r>
            <a:r>
              <a:rPr sz="1169" spc="88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</a:p>
          <a:p>
            <a:pPr marL="0" marR="0">
              <a:lnSpc>
                <a:spcPts val="140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system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nonlinear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equations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multiple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variables of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form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)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=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0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where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 spc="146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KWJGKN+STIXGeneral-Regular"/>
                <a:cs typeface="KWJGKN+STIXGeneral-Regular"/>
              </a:rPr>
              <a:t>∈</a:t>
            </a:r>
            <a:r>
              <a:rPr sz="1169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R</a:t>
            </a:r>
            <a:r>
              <a:rPr sz="1052" baseline="30000">
                <a:solidFill>
                  <a:srgbClr val="000000"/>
                </a:solidFill>
                <a:latin typeface="HTHVVG+TimesLTStd-Italic"/>
                <a:cs typeface="HTHVVG+TimesLTStd-Italic"/>
              </a:rPr>
              <a:t>n</a:t>
            </a:r>
            <a:r>
              <a:rPr sz="1052" spc="-78" baseline="30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baseline="30000">
                <a:solidFill>
                  <a:srgbClr val="000000"/>
                </a:solidFill>
                <a:latin typeface="CAVRJC+TimesLTStd-Roman"/>
                <a:cs typeface="CAVRJC+TimesLTStd-Roman"/>
              </a:rPr>
              <a:t>× 1</a:t>
            </a:r>
            <a:r>
              <a:rPr sz="1052" spc="115" baseline="3000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and</a:t>
            </a:r>
            <a:r>
              <a:rPr sz="1169" spc="-1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 spc="146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KWJGKN+STIXGeneral-Regular"/>
                <a:cs typeface="KWJGKN+STIXGeneral-Regular"/>
              </a:rPr>
              <a:t>∈</a:t>
            </a:r>
            <a:r>
              <a:rPr sz="1169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R</a:t>
            </a:r>
            <a:r>
              <a:rPr sz="1052" baseline="30000">
                <a:solidFill>
                  <a:srgbClr val="000000"/>
                </a:solidFill>
                <a:latin typeface="HTHVVG+TimesLTStd-Italic"/>
                <a:cs typeface="HTHVVG+TimesLTStd-Italic"/>
              </a:rPr>
              <a:t>n</a:t>
            </a:r>
            <a:r>
              <a:rPr sz="1052" spc="-78" baseline="30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baseline="30000">
                <a:solidFill>
                  <a:srgbClr val="000000"/>
                </a:solidFill>
                <a:latin typeface="CAVRJC+TimesLTStd-Roman"/>
                <a:cs typeface="CAVRJC+TimesLTStd-Roman"/>
              </a:rPr>
              <a:t>× </a:t>
            </a:r>
            <a:r>
              <a:rPr sz="1052" spc="12" baseline="30000">
                <a:solidFill>
                  <a:srgbClr val="000000"/>
                </a:solidFill>
                <a:latin typeface="CAVRJC+TimesLTStd-Roman"/>
                <a:cs typeface="CAVRJC+TimesLTStd-Roman"/>
              </a:rPr>
              <a:t>1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.</a:t>
            </a:r>
          </a:p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following</a:t>
            </a:r>
            <a:r>
              <a:rPr sz="1169" spc="2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is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overview</a:t>
            </a:r>
            <a:r>
              <a:rPr sz="1169" spc="29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some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numerical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techniques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for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ﬁnding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zeros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nonlinear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equa-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tion of several variables.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37565" y="4243943"/>
            <a:ext cx="5012771" cy="620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2.2.2.6</a:t>
            </a:r>
            <a:r>
              <a:rPr sz="1169" spc="877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 spc="-13">
                <a:solidFill>
                  <a:srgbClr val="0000FF"/>
                </a:solidFill>
                <a:latin typeface="DUADLN+OptimaLTStd-Bold"/>
                <a:cs typeface="DUADLN+OptimaLTStd-Bold"/>
              </a:rPr>
              <a:t>Newton’s</a:t>
            </a:r>
            <a:r>
              <a:rPr sz="1169" spc="46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Method</a:t>
            </a:r>
            <a:r>
              <a:rPr sz="1169" spc="32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for</a:t>
            </a:r>
            <a:r>
              <a:rPr sz="1169" spc="32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Nonlinear</a:t>
            </a:r>
            <a:r>
              <a:rPr sz="1169" spc="32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Systems</a:t>
            </a:r>
          </a:p>
          <a:p>
            <a:pPr marL="0" marR="0">
              <a:lnSpc>
                <a:spcPts val="1304"/>
              </a:lnSpc>
              <a:spcBef>
                <a:spcPts val="269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At each iterative stage, the update for the solution vector,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052" baseline="-21970">
                <a:solidFill>
                  <a:srgbClr val="000000"/>
                </a:solidFill>
                <a:latin typeface="HTHVVG+TimesLTStd-Italic"/>
                <a:cs typeface="HTHVVG+TimesLTStd-Italic"/>
              </a:rPr>
              <a:t>new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, is </a:t>
            </a:r>
            <a:r>
              <a:rPr sz="1169" spc="-12">
                <a:solidFill>
                  <a:srgbClr val="000000"/>
                </a:solidFill>
                <a:latin typeface="CAVRJC+TimesLTStd-Roman"/>
                <a:cs typeface="CAVRJC+TimesLTStd-Roman"/>
              </a:rPr>
              <a:t>given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by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233369" y="4779222"/>
            <a:ext cx="1337879" cy="462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18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052" baseline="-16875">
                <a:solidFill>
                  <a:srgbClr val="000000"/>
                </a:solidFill>
                <a:latin typeface="HTHVVG+TimesLTStd-Italic"/>
                <a:cs typeface="HTHVVG+TimesLTStd-Italic"/>
              </a:rPr>
              <a:t>new</a:t>
            </a:r>
            <a:r>
              <a:rPr sz="1052" spc="143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KRDRLE+SymbolMT"/>
                <a:cs typeface="KRDRLE+SymbolMT"/>
              </a:rPr>
              <a:t>=</a:t>
            </a:r>
            <a:r>
              <a:rPr sz="1169" spc="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 spc="-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KRDRLE+SymbolMT"/>
                <a:cs typeface="KRDRLE+SymbolMT"/>
              </a:rPr>
              <a:t>-</a:t>
            </a:r>
            <a:r>
              <a:rPr sz="1169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J</a:t>
            </a:r>
            <a:r>
              <a:rPr sz="1169" spc="6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 spc="4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</a:p>
          <a:p>
            <a:pPr marL="682261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052" baseline="43490">
                <a:solidFill>
                  <a:srgbClr val="000000"/>
                </a:solidFill>
                <a:latin typeface="KRDRLE+SymbolMT"/>
                <a:cs typeface="KRDRLE+SymbolMT"/>
              </a:rPr>
              <a:t>-</a:t>
            </a:r>
            <a:r>
              <a:rPr sz="1052" baseline="43490">
                <a:solidFill>
                  <a:srgbClr val="000000"/>
                </a:solidFill>
                <a:latin typeface="CAVRJC+TimesLTStd-Roman"/>
                <a:cs typeface="CAVRJC+TimesLTStd-Roman"/>
              </a:rPr>
              <a:t>1</a:t>
            </a:r>
            <a:r>
              <a:rPr sz="1052" spc="755" baseline="43490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(</a:t>
            </a:r>
            <a:r>
              <a:rPr sz="1403" spc="3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)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37565" y="5227542"/>
            <a:ext cx="1600297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where the Jacobian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J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409716" y="5553246"/>
            <a:ext cx="689669" cy="41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40">
                <a:solidFill>
                  <a:srgbClr val="000000"/>
                </a:solidFill>
                <a:latin typeface="HDMKFN+SymbolMT"/>
                <a:cs typeface="HDMKFN+SymbolMT"/>
              </a:rPr>
              <a:t>é¶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 spc="3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GTICCL+TimesLTStd-Roman"/>
                <a:cs typeface="GTICCL+TimesLTStd-Roman"/>
              </a:rPr>
              <a:t>/</a:t>
            </a:r>
            <a:r>
              <a:rPr sz="1169" spc="-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-12">
                <a:solidFill>
                  <a:srgbClr val="000000"/>
                </a:solidFill>
                <a:latin typeface="HDMKFN+SymbolMT"/>
                <a:cs typeface="HDMKFN+SymbolMT"/>
              </a:rPr>
              <a:t>¶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129572" y="5565517"/>
            <a:ext cx="371355" cy="8518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4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RFSEVJ+MT-Extra"/>
                <a:cs typeface="RFSEVJ+MT-Extra"/>
              </a:rPr>
              <a:t>ꢀ</a:t>
            </a:r>
          </a:p>
          <a:p>
            <a:pPr marL="56" marR="0">
              <a:lnSpc>
                <a:spcPts val="1444"/>
              </a:lnSpc>
              <a:spcBef>
                <a:spcPts val="31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RFSEVJ+MT-Extra"/>
                <a:cs typeface="RFSEVJ+MT-Extra"/>
              </a:rPr>
              <a:t>ꢂ</a:t>
            </a:r>
          </a:p>
          <a:p>
            <a:pPr marL="18" marR="0">
              <a:lnSpc>
                <a:spcPts val="1444"/>
              </a:lnSpc>
              <a:spcBef>
                <a:spcPts val="309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RFSEVJ+MT-Extra"/>
                <a:cs typeface="RFSEVJ+MT-Extra"/>
              </a:rPr>
              <a:t>ꢀ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490140" y="5553246"/>
            <a:ext cx="754218" cy="410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¶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 spc="3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GTICCL+TimesLTStd-Roman"/>
                <a:cs typeface="GTICCL+TimesLTStd-Roman"/>
              </a:rPr>
              <a:t>/</a:t>
            </a:r>
            <a:r>
              <a:rPr sz="1169" spc="-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¶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 spc="3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ù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585621" y="5645092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GTICCL+TimesLTStd-Roman"/>
                <a:cs typeface="GTICCL+TimesLTStd-Roman"/>
              </a:rPr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870593" y="5645092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GTICCL+TimesLTStd-Roman"/>
                <a:cs typeface="GTICCL+TimesLTStd-Roman"/>
              </a:rPr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597400" y="5645092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GTICCL+TimesLTStd-Roman"/>
                <a:cs typeface="GTICCL+TimesLTStd-Roman"/>
              </a:rPr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890720" y="5646448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HTHVVG+TimesLTStd-Italic"/>
                <a:cs typeface="HTHVVG+TimesLTStd-Italic"/>
              </a:rPr>
              <a:t>n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09736" y="5700371"/>
            <a:ext cx="279811" cy="5458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ê</a:t>
            </a:r>
          </a:p>
          <a:p>
            <a:pPr marL="0" marR="0">
              <a:lnSpc>
                <a:spcPts val="1111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ê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964549" y="5700374"/>
            <a:ext cx="279811" cy="5458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ú</a:t>
            </a:r>
          </a:p>
          <a:p>
            <a:pPr marL="0" marR="0">
              <a:lnSpc>
                <a:spcPts val="1111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ú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2530687" y="5776025"/>
            <a:ext cx="831300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J</a:t>
            </a:r>
            <a:r>
              <a:rPr sz="1169" spc="4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27">
                <a:solidFill>
                  <a:srgbClr val="000000"/>
                </a:solidFill>
                <a:latin typeface="GTICCL+TimesLTStd-Roman"/>
                <a:cs typeface="GTICCL+TimesLTStd-Roman"/>
              </a:rPr>
              <a:t>,</a:t>
            </a:r>
            <a:r>
              <a:rPr sz="1169" spc="-21">
                <a:solidFill>
                  <a:srgbClr val="000000"/>
                </a:solidFill>
                <a:latin typeface="HDMKFN+SymbolMT"/>
                <a:cs typeface="HDMKFN+SymbolMT"/>
              </a:rPr>
              <a:t>¼</a:t>
            </a:r>
            <a:r>
              <a:rPr sz="1169">
                <a:solidFill>
                  <a:srgbClr val="000000"/>
                </a:solidFill>
                <a:latin typeface="GTICCL+TimesLTStd-Roman"/>
                <a:cs typeface="GTICCL+TimesLTStd-Roman"/>
              </a:rPr>
              <a:t>,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623047" y="5759451"/>
            <a:ext cx="316791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HDMKFN+SymbolMT"/>
                <a:cs typeface="HDMKFN+SymbolMT"/>
              </a:rPr>
              <a:t>(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141473" y="5759451"/>
            <a:ext cx="420812" cy="4067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672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 spc="172">
                <a:solidFill>
                  <a:srgbClr val="000000"/>
                </a:solidFill>
                <a:latin typeface="HDMKFN+SymbolMT"/>
                <a:cs typeface="HDMKFN+SymbolMT"/>
              </a:rPr>
              <a:t>)</a:t>
            </a: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=</a:t>
            </a:r>
          </a:p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HTHVVG+TimesLTStd-Italic"/>
                <a:cs typeface="HTHVVG+TimesLTStd-Italic"/>
              </a:rPr>
              <a:t>n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673822" y="5788351"/>
            <a:ext cx="272235" cy="406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4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RFSEVJ+MT-Extra"/>
                <a:cs typeface="RFSEVJ+MT-Extra"/>
              </a:rPr>
              <a:t>ꢁ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4692963" y="5788351"/>
            <a:ext cx="272235" cy="406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4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RFSEVJ+MT-Extra"/>
                <a:cs typeface="RFSEVJ+MT-Extra"/>
              </a:rPr>
              <a:t>ꢁ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751111" y="5867849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GTICCL+TimesLTStd-Roman"/>
                <a:cs typeface="GTICCL+TimesLTStd-Roman"/>
              </a:rPr>
              <a:t>1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409736" y="5982558"/>
            <a:ext cx="737487" cy="4333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ê¶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 spc="9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-12">
                <a:solidFill>
                  <a:srgbClr val="000000"/>
                </a:solidFill>
                <a:latin typeface="HDMKFN+SymbolMT"/>
                <a:cs typeface="HDMKFN+SymbolMT"/>
              </a:rPr>
              <a:t>¶</a:t>
            </a:r>
            <a:r>
              <a:rPr sz="1169" spc="-47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052" baseline="-16875">
                <a:solidFill>
                  <a:srgbClr val="000000"/>
                </a:solidFill>
                <a:latin typeface="GTICCL+TimesLTStd-Roman"/>
                <a:cs typeface="GTICCL+TimesLTStd-Roman"/>
              </a:rPr>
              <a:t>1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482323" y="5982561"/>
            <a:ext cx="762035" cy="420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-12">
                <a:solidFill>
                  <a:srgbClr val="000000"/>
                </a:solidFill>
                <a:latin typeface="HDMKFN+SymbolMT"/>
                <a:cs typeface="HDMKFN+SymbolMT"/>
              </a:rPr>
              <a:t>¶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 spc="9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-12">
                <a:solidFill>
                  <a:srgbClr val="000000"/>
                </a:solidFill>
                <a:latin typeface="HDMKFN+SymbolMT"/>
                <a:cs typeface="HDMKFN+SymbolMT"/>
              </a:rPr>
              <a:t>¶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 spc="2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ú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676142" y="6014640"/>
            <a:ext cx="264068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GTICCL+TimesLTStd-Roman"/>
                <a:cs typeface="GTICCL+TimesLTStd-Roman"/>
              </a:rPr>
              <a:t>/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4687411" y="6014640"/>
            <a:ext cx="264068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GTICCL+TimesLTStd-Roman"/>
                <a:cs typeface="GTICCL+TimesLTStd-Roman"/>
              </a:rPr>
              <a:t>/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409716" y="6043955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ë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898178" y="6043899"/>
            <a:ext cx="301624" cy="360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369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DMKFN+SymbolMT"/>
                <a:cs typeface="HDMKFN+SymbolMT"/>
              </a:rPr>
              <a:t>û</a:t>
            </a:r>
          </a:p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HTHVVG+TimesLTStd-Italic"/>
                <a:cs typeface="HTHVVG+TimesLTStd-Italic"/>
              </a:rPr>
              <a:t>n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586568" y="6091984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HTHVVG+TimesLTStd-Italic"/>
                <a:cs typeface="HTHVVG+TimesLTStd-Italic"/>
              </a:rPr>
              <a:t>n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597887" y="6091984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HTHVVG+TimesLTStd-Italic"/>
                <a:cs typeface="HTHVVG+TimesLTStd-Italic"/>
              </a:rPr>
              <a:t>n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837565" y="6430550"/>
            <a:ext cx="6762722" cy="566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In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order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to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 spc="-12">
                <a:solidFill>
                  <a:srgbClr val="000000"/>
                </a:solidFill>
                <a:latin typeface="CAVRJC+TimesLTStd-Roman"/>
                <a:cs typeface="CAVRJC+TimesLTStd-Roman"/>
              </a:rPr>
              <a:t>avoid</a:t>
            </a:r>
            <a:r>
              <a:rPr sz="1169" spc="47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evaluation</a:t>
            </a:r>
            <a:r>
              <a:rPr sz="1169" spc="4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Jacobian,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following</a:t>
            </a:r>
            <a:r>
              <a:rPr sz="1169" spc="39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system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linear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equations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is</a:t>
            </a:r>
            <a:r>
              <a:rPr sz="1169" spc="3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solved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for the vector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z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in practice: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405559" y="6917903"/>
            <a:ext cx="1088182" cy="469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(</a:t>
            </a:r>
            <a:r>
              <a:rPr sz="1403" spc="3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)</a:t>
            </a:r>
            <a:r>
              <a:rPr sz="1403" spc="5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KRDRLE+SymbolMT"/>
                <a:cs typeface="KRDRLE+SymbolMT"/>
              </a:rPr>
              <a:t>=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KRDRLE+SymbolMT"/>
                <a:cs typeface="KRDRLE+SymbolMT"/>
              </a:rPr>
              <a:t>-</a:t>
            </a:r>
            <a:r>
              <a:rPr sz="1169" spc="6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(</a:t>
            </a:r>
            <a:r>
              <a:rPr sz="1403" spc="3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KRDRLE+SymbolMT"/>
                <a:cs typeface="KRDRLE+SymbolMT"/>
              </a:rPr>
              <a:t>)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310413" y="6952597"/>
            <a:ext cx="593334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J</a:t>
            </a:r>
            <a:r>
              <a:rPr sz="1169" spc="4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 spc="3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z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927697" y="6952597"/>
            <a:ext cx="473034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 spc="4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837565" y="7366222"/>
            <a:ext cx="4820657" cy="727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where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z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=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052" baseline="-21999">
                <a:solidFill>
                  <a:srgbClr val="000000"/>
                </a:solidFill>
                <a:latin typeface="HTHVVG+TimesLTStd-Italic"/>
                <a:cs typeface="HTHVVG+TimesLTStd-Italic"/>
              </a:rPr>
              <a:t>new</a:t>
            </a:r>
            <a:r>
              <a:rPr sz="1052" spc="40" baseline="-219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−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.</a:t>
            </a:r>
            <a:r>
              <a:rPr sz="1169" spc="-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 update for </a:t>
            </a:r>
            <a:r>
              <a:rPr sz="1169" spc="-12">
                <a:solidFill>
                  <a:srgbClr val="000000"/>
                </a:solidFill>
                <a:latin typeface="CAVRJC+TimesLTStd-Roman"/>
                <a:cs typeface="CAVRJC+TimesLTStd-Roman"/>
              </a:rPr>
              <a:t>Newton’s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algorithm is then </a:t>
            </a:r>
            <a:r>
              <a:rPr sz="1169" spc="-12">
                <a:solidFill>
                  <a:srgbClr val="000000"/>
                </a:solidFill>
                <a:latin typeface="CAVRJC+TimesLTStd-Roman"/>
                <a:cs typeface="CAVRJC+TimesLTStd-Roman"/>
              </a:rPr>
              <a:t>given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by</a:t>
            </a:r>
          </a:p>
          <a:p>
            <a:pPr marL="2611157" marR="0">
              <a:lnSpc>
                <a:spcPts val="1433"/>
              </a:lnSpc>
              <a:spcBef>
                <a:spcPts val="1041"/>
              </a:spcBef>
              <a:spcAft>
                <a:spcPct val="0"/>
              </a:spcAft>
            </a:pPr>
            <a:r>
              <a:rPr sz="1169" spc="18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052" baseline="-16875">
                <a:solidFill>
                  <a:srgbClr val="000000"/>
                </a:solidFill>
                <a:latin typeface="HTHVVG+TimesLTStd-Italic"/>
                <a:cs typeface="HTHVVG+TimesLTStd-Italic"/>
              </a:rPr>
              <a:t>new</a:t>
            </a:r>
            <a:r>
              <a:rPr sz="1052" spc="143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KRDRLE+SymbolMT"/>
                <a:cs typeface="KRDRLE+SymbolMT"/>
              </a:rPr>
              <a:t>=</a:t>
            </a:r>
            <a:r>
              <a:rPr sz="1169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z</a:t>
            </a:r>
            <a:r>
              <a:rPr sz="1169" spc="-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KRDRLE+SymbolMT"/>
                <a:cs typeface="KRDRLE+SymbolMT"/>
              </a:rPr>
              <a:t>+</a:t>
            </a:r>
            <a:r>
              <a:rPr sz="1169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837565" y="8041985"/>
            <a:ext cx="6764771" cy="59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2.2.2.7</a:t>
            </a:r>
            <a:r>
              <a:rPr sz="1169" spc="877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Fixed-Point</a:t>
            </a:r>
            <a:r>
              <a:rPr sz="1169" spc="40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Iteration</a:t>
            </a:r>
            <a:r>
              <a:rPr sz="1169" spc="36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Method</a:t>
            </a:r>
            <a:r>
              <a:rPr sz="1169" spc="32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for</a:t>
            </a:r>
            <a:r>
              <a:rPr sz="1169" spc="32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Nonlinear</a:t>
            </a:r>
            <a:r>
              <a:rPr sz="1169" spc="32">
                <a:solidFill>
                  <a:srgbClr val="0000FF"/>
                </a:solidFill>
                <a:latin typeface="DUADLN+OptimaLTStd-Bold"/>
                <a:cs typeface="DUADLN+OptimaLTStd-Bold"/>
              </a:rPr>
              <a:t> </a:t>
            </a:r>
            <a:r>
              <a:rPr sz="1169">
                <a:solidFill>
                  <a:srgbClr val="0000FF"/>
                </a:solidFill>
                <a:latin typeface="DUADLN+OptimaLTStd-Bold"/>
                <a:cs typeface="DUADLN+OptimaLTStd-Bold"/>
              </a:rPr>
              <a:t>Systems</a:t>
            </a:r>
          </a:p>
          <a:p>
            <a:pPr marL="0" marR="0">
              <a:lnSpc>
                <a:spcPts val="1304"/>
              </a:lnSpc>
              <a:spcBef>
                <a:spcPts val="27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In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this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method,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nonlinear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system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)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=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0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is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converted</a:t>
            </a:r>
            <a:r>
              <a:rPr sz="1169" spc="29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to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ﬁxed-point</a:t>
            </a:r>
            <a:r>
              <a:rPr sz="1169" spc="23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form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=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g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).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If</a:t>
            </a:r>
            <a:r>
              <a:rPr sz="1169" spc="2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there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837565" y="8408236"/>
            <a:ext cx="6763728" cy="447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6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is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region</a:t>
            </a:r>
            <a:r>
              <a:rPr sz="1169" spc="104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Q</a:t>
            </a:r>
            <a:r>
              <a:rPr sz="1169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such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that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g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Q</a:t>
            </a:r>
            <a:r>
              <a:rPr sz="1169" spc="144">
                <a:solidFill>
                  <a:srgbClr val="000000"/>
                </a:solidFill>
                <a:latin typeface="CAVRJC+TimesLTStd-Roman"/>
                <a:cs typeface="CAVRJC+TimesLTStd-Roman"/>
              </a:rPr>
              <a:t>)</a:t>
            </a:r>
            <a:r>
              <a:rPr sz="1169" spc="146">
                <a:solidFill>
                  <a:srgbClr val="000000"/>
                </a:solidFill>
                <a:latin typeface="KWJGKN+STIXGeneral-Regular"/>
                <a:cs typeface="KWJGKN+STIXGeneral-Regular"/>
              </a:rPr>
              <a:t>⊂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Q</a:t>
            </a:r>
            <a:r>
              <a:rPr sz="1169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and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Jacobian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G</a:t>
            </a:r>
            <a:r>
              <a:rPr sz="1169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g</a:t>
            </a:r>
            <a:r>
              <a:rPr sz="1169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satisﬁes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KWJGKN+STIXGeneral-Regular"/>
                <a:cs typeface="KWJGKN+STIXGeneral-Regular"/>
              </a:rPr>
              <a:t>‖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G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z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)</a:t>
            </a:r>
            <a:r>
              <a:rPr sz="1169">
                <a:solidFill>
                  <a:srgbClr val="000000"/>
                </a:solidFill>
                <a:latin typeface="KWJGKN+STIXGeneral-Regular"/>
                <a:cs typeface="KWJGKN+STIXGeneral-Regular"/>
              </a:rPr>
              <a:t>‖</a:t>
            </a:r>
            <a:r>
              <a:rPr sz="1169" spc="5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48">
                <a:solidFill>
                  <a:srgbClr val="000000"/>
                </a:solidFill>
                <a:latin typeface="CAVRJC+TimesLTStd-Roman"/>
                <a:cs typeface="CAVRJC+TimesLTStd-Roman"/>
              </a:rPr>
              <a:t>&lt;1,</a:t>
            </a:r>
            <a:r>
              <a:rPr sz="1169" spc="51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then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10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iteration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5319107" y="8500407"/>
            <a:ext cx="218935" cy="272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KWJGKN+STIXGeneral-Regular"/>
                <a:cs typeface="KWJGKN+STIXGeneral-Regular"/>
              </a:rPr>
              <a:t>∞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837550" y="8609732"/>
            <a:ext cx="2186206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k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+ 1) =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g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k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)) will converge.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837583" y="8787956"/>
            <a:ext cx="6763576" cy="566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191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zeros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a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system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of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nonlinear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equations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can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be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obtained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by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using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the</a:t>
            </a:r>
            <a:r>
              <a:rPr sz="1169" spc="12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 spc="-21">
                <a:solidFill>
                  <a:srgbClr val="000000"/>
                </a:solidFill>
                <a:latin typeface="CAVRJC+TimesLTStd-Roman"/>
                <a:cs typeface="CAVRJC+TimesLTStd-Roman"/>
              </a:rPr>
              <a:t>MATLAB</a:t>
            </a:r>
            <a:r>
              <a:rPr sz="702" spc="18">
                <a:solidFill>
                  <a:srgbClr val="000000"/>
                </a:solidFill>
                <a:latin typeface="CAVRJC+TimesLTStd-Roman"/>
                <a:cs typeface="CAVRJC+TimesLTStd-Roman"/>
              </a:rPr>
              <a:t>®</a:t>
            </a:r>
            <a:r>
              <a:rPr sz="1169" spc="-64">
                <a:solidFill>
                  <a:srgbClr val="000000"/>
                </a:solidFill>
                <a:latin typeface="CAVRJC+TimesLTStd-Roman"/>
                <a:cs typeface="CAVRJC+TimesLTStd-Roman"/>
              </a:rPr>
              <a:t>’s</a:t>
            </a:r>
            <a:r>
              <a:rPr sz="1169" spc="75">
                <a:solidFill>
                  <a:srgbClr val="000000"/>
                </a:solidFill>
                <a:latin typeface="CAVRJC+TimesLTStd-Roman"/>
                <a:cs typeface="CAVRJC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built-in</a:t>
            </a:r>
          </a:p>
          <a:p>
            <a:pPr marL="0" marR="0">
              <a:lnSpc>
                <a:spcPts val="1304"/>
              </a:lnSpc>
              <a:spcBef>
                <a:spcPts val="98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function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fsolve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. Usage of this function is similar to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fzero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.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837565" y="9305796"/>
            <a:ext cx="4795991" cy="348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5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BUIEIH+CourierStd"/>
                <a:cs typeface="BUIEIH+CourierStd"/>
              </a:rPr>
              <a:t>x = fsolve(@fun, x0) or [x, fval] = fsolve(@fun, x0)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837565" y="9625604"/>
            <a:ext cx="6762722" cy="566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where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fun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denotes the name of the function deﬁning a system of nonlinear equations and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fval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is the</a:t>
            </a:r>
          </a:p>
          <a:p>
            <a:pPr marL="0" marR="0">
              <a:lnSpc>
                <a:spcPts val="1304"/>
              </a:lnSpc>
              <a:spcBef>
                <a:spcPts val="98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values of the function evaluated at the solution vector </a:t>
            </a:r>
            <a:r>
              <a:rPr sz="1169">
                <a:solidFill>
                  <a:srgbClr val="000000"/>
                </a:solidFill>
                <a:latin typeface="HTHVVG+TimesLTStd-Italic"/>
                <a:cs typeface="HTHVVG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CAVRJC+TimesLTStd-Roman"/>
                <a:cs typeface="CAVRJC+TimesLTStd-Roman"/>
              </a:rPr>
              <a:t>.</a:t>
            </a:r>
          </a:p>
        </p:txBody>
      </p:sp>
      <p:sp>
        <p:nvSpPr>
          <p:cNvPr id="5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3" name="object 1"/>
          <p:cNvSpPr/>
          <p:nvPr/>
        </p:nvSpPr>
        <p:spPr>
          <a:xfrm>
            <a:off x="3684032" y="9319294"/>
            <a:ext cx="716606" cy="15780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3141472" y="9319294"/>
            <a:ext cx="408888" cy="148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03313" y="7537061"/>
            <a:ext cx="716606" cy="15780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60751" y="7537062"/>
            <a:ext cx="408888" cy="148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07990" y="5172633"/>
            <a:ext cx="386151" cy="15780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64856" y="5172633"/>
            <a:ext cx="1007154" cy="15780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71827" y="3871602"/>
            <a:ext cx="386151" cy="15780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31689" y="3871602"/>
            <a:ext cx="1104152" cy="157808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37565" y="512881"/>
            <a:ext cx="2444725" cy="357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PRFWKU+OptimaLTStd-Medium"/>
                <a:cs typeface="PRFWKU+OptimaLTStd-Medium"/>
              </a:rPr>
              <a:t>Numerical Methods with </a:t>
            </a:r>
            <a:r>
              <a:rPr sz="1052" spc="-12">
                <a:solidFill>
                  <a:srgbClr val="000000"/>
                </a:solidFill>
                <a:latin typeface="PRFWKU+OptimaLTStd-Medium"/>
                <a:cs typeface="PRFWKU+OptimaLTStd-Medium"/>
              </a:rPr>
              <a:t>MATLAB®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570297" y="509539"/>
            <a:ext cx="349139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DTGNV+OptimaLTStd-Bold"/>
                <a:cs typeface="VDTGNV+OptimaLTStd-Bold"/>
              </a:rPr>
              <a:t>43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15788" y="907747"/>
            <a:ext cx="3287678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Example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2.7:</a:t>
            </a:r>
            <a:r>
              <a:rPr sz="1169" spc="29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Zeros</a:t>
            </a:r>
            <a:r>
              <a:rPr sz="1169" spc="36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of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a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Nonlinear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Equation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15788" y="1260318"/>
            <a:ext cx="1156490" cy="3595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Find the zeros of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098308" y="1517913"/>
            <a:ext cx="569067" cy="40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795" marR="0">
              <a:lnSpc>
                <a:spcPts val="1512"/>
              </a:lnSpc>
              <a:spcBef>
                <a:spcPct val="0"/>
              </a:spcBef>
              <a:spcAft>
                <a:spcPct val="0"/>
              </a:spcAft>
            </a:pP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(</a:t>
            </a:r>
            <a:r>
              <a:rPr sz="1228" spc="3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)</a:t>
            </a:r>
            <a:r>
              <a:rPr sz="1228" spc="-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79">
                <a:solidFill>
                  <a:srgbClr val="000000"/>
                </a:solidFill>
                <a:latin typeface="JBLNTG+SymbolMT"/>
                <a:cs typeface="JBLNTG+SymbolMT"/>
              </a:rPr>
              <a:t>=</a:t>
            </a:r>
          </a:p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BGEMS+OptimaLTStd-Italic"/>
                <a:cs typeface="GBGEMS+OptimaLTStd-Italic"/>
              </a:rPr>
              <a:t>f</a:t>
            </a:r>
            <a:r>
              <a:rPr sz="1052" spc="4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BGEMS+OptimaLTStd-Italic"/>
                <a:cs typeface="GBGEMS+OptimaLTStd-Italic"/>
              </a:rPr>
              <a:t>x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97440" y="1530944"/>
            <a:ext cx="773133" cy="3711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7">
                <a:solidFill>
                  <a:srgbClr val="000000"/>
                </a:solidFill>
                <a:latin typeface="GBGEMS+OptimaLTStd-Italic"/>
                <a:cs typeface="GBGEMS+OptimaLTStd-Italic"/>
              </a:rPr>
              <a:t>x</a:t>
            </a:r>
            <a:r>
              <a:rPr sz="936" baseline="43750">
                <a:solidFill>
                  <a:srgbClr val="000000"/>
                </a:solidFill>
                <a:latin typeface="HESECE+OptimaLTStd"/>
                <a:cs typeface="HESECE+OptimaLTStd"/>
              </a:rPr>
              <a:t>3</a:t>
            </a:r>
            <a:r>
              <a:rPr sz="936" spc="36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79" baseline="43750">
                <a:solidFill>
                  <a:srgbClr val="000000"/>
                </a:solidFill>
                <a:latin typeface="JBLNTG+SymbolMT"/>
                <a:cs typeface="JBLNTG+SymbolMT"/>
              </a:rPr>
              <a:t>-</a:t>
            </a:r>
            <a:r>
              <a:rPr sz="1579" spc="-153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BGEMS+OptimaLTStd-Italic"/>
                <a:cs typeface="GBGEMS+OptimaLTStd-Italic"/>
              </a:rPr>
              <a:t>x</a:t>
            </a:r>
            <a:r>
              <a:rPr sz="1052" spc="-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sin</a:t>
            </a:r>
            <a:r>
              <a:rPr sz="1052">
                <a:solidFill>
                  <a:srgbClr val="000000"/>
                </a:solidFill>
                <a:latin typeface="GBGEMS+OptimaLTStd-Italic"/>
                <a:cs typeface="GBGEMS+OptimaLTStd-Italic"/>
              </a:rPr>
              <a:t>x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100814" y="1531011"/>
            <a:ext cx="558411" cy="371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1">
                <a:solidFill>
                  <a:srgbClr val="000000"/>
                </a:solidFill>
                <a:latin typeface="JBLNTG+SymbolMT"/>
                <a:cs typeface="JBLNTG+SymbolMT"/>
              </a:rPr>
              <a:t>+</a:t>
            </a:r>
            <a:r>
              <a:rPr sz="1052" spc="94">
                <a:solidFill>
                  <a:srgbClr val="000000"/>
                </a:solidFill>
                <a:latin typeface="HESECE+OptimaLTStd"/>
                <a:cs typeface="HESECE+OptimaLTStd"/>
              </a:rPr>
              <a:t>1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015788" y="1851159"/>
            <a:ext cx="686783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DTGNV+OptimaLTStd-Bold"/>
                <a:cs typeface="VDTGNV+OptimaLTStd-Bold"/>
              </a:rPr>
              <a:t>Solution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15788" y="2055804"/>
            <a:ext cx="3691067" cy="360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 spc="-39">
                <a:solidFill>
                  <a:srgbClr val="000000"/>
                </a:solidFill>
                <a:latin typeface="HESECE+OptimaLTStd"/>
                <a:cs typeface="HESECE+OptimaLTStd"/>
              </a:rPr>
              <a:t>We</a:t>
            </a:r>
            <a:r>
              <a:rPr sz="1052" spc="39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can use the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fzero</a:t>
            </a:r>
            <a:r>
              <a:rPr sz="1052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function.</a:t>
            </a:r>
            <a:r>
              <a:rPr sz="1052" spc="-78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 spc="-104">
                <a:solidFill>
                  <a:srgbClr val="000000"/>
                </a:solidFill>
                <a:latin typeface="HESECE+OptimaLTStd"/>
                <a:cs typeface="HESECE+OptimaLTStd"/>
              </a:rPr>
              <a:t>To</a:t>
            </a:r>
            <a:r>
              <a:rPr sz="1052" spc="104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ﬁnd the zero near −1: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015788" y="2362556"/>
            <a:ext cx="2705430" cy="594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SEUJNF+CourierStd"/>
                <a:cs typeface="SEUJNF+CourierStd"/>
              </a:rPr>
              <a:t>&gt;&gt; fzero(@(x) x^3-x*sin(x)+1, -1)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SEUJNF+CourierStd"/>
                <a:cs typeface="SEUJNF+CourierStd"/>
              </a:rPr>
              <a:t>ans =</a:t>
            </a:r>
          </a:p>
          <a:p>
            <a:pPr marL="142578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SEUJNF+CourierStd"/>
                <a:cs typeface="SEUJNF+CourierStd"/>
              </a:rPr>
              <a:t>-0.7725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015788" y="3058310"/>
            <a:ext cx="4418015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Example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2.8:</a:t>
            </a:r>
            <a:r>
              <a:rPr sz="1169" spc="29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Friction</a:t>
            </a:r>
            <a:r>
              <a:rPr sz="1169" spc="35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Factor</a:t>
            </a:r>
            <a:r>
              <a:rPr sz="1169" spc="4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Using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the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Colebrook</a:t>
            </a:r>
            <a:r>
              <a:rPr sz="1169" spc="34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Equation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015788" y="3410881"/>
            <a:ext cx="2343886" cy="3595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 spc="-23">
                <a:solidFill>
                  <a:srgbClr val="000000"/>
                </a:solidFill>
                <a:latin typeface="HESECE+OptimaLTStd"/>
                <a:cs typeface="HESECE+OptimaLTStd"/>
              </a:rPr>
              <a:t>The</a:t>
            </a:r>
            <a:r>
              <a:rPr sz="1052" spc="23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Colebrook equation is given </a:t>
            </a:r>
            <a:r>
              <a:rPr sz="1052" spc="-18">
                <a:solidFill>
                  <a:srgbClr val="000000"/>
                </a:solidFill>
                <a:latin typeface="HESECE+OptimaLTStd"/>
                <a:cs typeface="HESECE+OptimaLTStd"/>
              </a:rPr>
              <a:t>by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994344" y="3700028"/>
            <a:ext cx="276183" cy="5504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1</a:t>
            </a:r>
          </a:p>
          <a:p>
            <a:pPr marL="38523" marR="0">
              <a:lnSpc>
                <a:spcPts val="1250"/>
              </a:lnSpc>
              <a:spcBef>
                <a:spcPts val="253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737407" y="3681573"/>
            <a:ext cx="1091427" cy="5884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æ</a:t>
            </a:r>
            <a:r>
              <a:rPr sz="1052" spc="-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90">
                <a:solidFill>
                  <a:srgbClr val="000000"/>
                </a:solidFill>
                <a:latin typeface="TNAMNH+EuclidMathOne"/>
                <a:cs typeface="TNAMNH+EuclidMathOne"/>
              </a:rPr>
              <a:t>ε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/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D</a:t>
            </a:r>
          </a:p>
          <a:p>
            <a:pPr marL="0" marR="0">
              <a:lnSpc>
                <a:spcPts val="1289"/>
              </a:lnSpc>
              <a:spcBef>
                <a:spcPts val="205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è</a:t>
            </a:r>
            <a:r>
              <a:rPr sz="1052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3.7</a:t>
            </a:r>
            <a:r>
              <a:rPr sz="1052" spc="10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33">
                <a:solidFill>
                  <a:srgbClr val="000000"/>
                </a:solidFill>
                <a:latin typeface="AVEIPI+OptimaLTStd-Italic"/>
                <a:cs typeface="AVEIPI+OptimaLTStd-Italic"/>
              </a:rPr>
              <a:t>N</a:t>
            </a:r>
            <a:r>
              <a:rPr sz="936" baseline="-14929">
                <a:solidFill>
                  <a:srgbClr val="000000"/>
                </a:solidFill>
                <a:latin typeface="AVEIPI+OptimaLTStd-Italic"/>
                <a:cs typeface="AVEIPI+OptimaLTStd-Italic"/>
              </a:rPr>
              <a:t>Re</a:t>
            </a:r>
            <a:r>
              <a:rPr sz="936" spc="589" baseline="-149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</a:t>
            </a:r>
            <a:r>
              <a:rPr sz="1052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ø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48405" y="3681573"/>
            <a:ext cx="580428" cy="3780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2.51</a:t>
            </a:r>
            <a:r>
              <a:rPr sz="1052" spc="2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ö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157253" y="3770684"/>
            <a:ext cx="768583" cy="371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=</a:t>
            </a:r>
            <a:r>
              <a:rPr sz="1052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-</a:t>
            </a:r>
            <a:r>
              <a:rPr sz="1052" spc="20">
                <a:solidFill>
                  <a:srgbClr val="000000"/>
                </a:solidFill>
                <a:latin typeface="HESECE+OptimaLTStd"/>
                <a:cs typeface="HESECE+OptimaLTStd"/>
              </a:rPr>
              <a:t>0.86ln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067395" y="3770684"/>
            <a:ext cx="273884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+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737407" y="3799923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ç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577005" y="3799867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÷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015789" y="4246911"/>
            <a:ext cx="6353566" cy="386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Find</a:t>
            </a:r>
            <a:r>
              <a:rPr sz="1052" spc="-35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the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friction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factor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</a:t>
            </a:r>
            <a:r>
              <a:rPr sz="1052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for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N</a:t>
            </a:r>
            <a:r>
              <a:rPr sz="936" baseline="-22000">
                <a:solidFill>
                  <a:srgbClr val="000000"/>
                </a:solidFill>
                <a:latin typeface="AVEIPI+OptimaLTStd-Italic"/>
                <a:cs typeface="AVEIPI+OptimaLTStd-Italic"/>
              </a:rPr>
              <a:t>Re</a:t>
            </a:r>
            <a:r>
              <a:rPr sz="936" spc="22" baseline="-22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=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6.5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×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10</a:t>
            </a:r>
            <a:r>
              <a:rPr sz="936" baseline="30000">
                <a:solidFill>
                  <a:srgbClr val="000000"/>
                </a:solidFill>
                <a:latin typeface="HESECE+OptimaLTStd"/>
                <a:cs typeface="HESECE+OptimaLTStd"/>
              </a:rPr>
              <a:t>4</a:t>
            </a:r>
            <a:r>
              <a:rPr sz="936" spc="78" baseline="3000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an</a:t>
            </a:r>
            <a:r>
              <a:rPr sz="1169">
                <a:solidFill>
                  <a:srgbClr val="000000"/>
                </a:solidFill>
                <a:latin typeface="QAAFVK+TimesLTStd-Roman"/>
                <a:cs typeface="QAAFVK+TimesLTStd-Roman"/>
              </a:rPr>
              <a:t>d</a:t>
            </a:r>
            <a:r>
              <a:rPr sz="1169" spc="427">
                <a:solidFill>
                  <a:srgbClr val="000000"/>
                </a:solidFill>
                <a:latin typeface="QAAFVK+TimesLTStd-Roman"/>
                <a:cs typeface="QAAFVK+TimesLTStd-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/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D</a:t>
            </a:r>
            <a:r>
              <a:rPr sz="1052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=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0.00013.</a:t>
            </a:r>
            <a:r>
              <a:rPr sz="1052" spc="-8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As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the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ﬁrst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guess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for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,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use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</a:t>
            </a:r>
            <a:r>
              <a:rPr sz="936" baseline="-22123">
                <a:solidFill>
                  <a:srgbClr val="000000"/>
                </a:solidFill>
                <a:latin typeface="HESECE+OptimaLTStd"/>
                <a:cs typeface="HESECE+OptimaLTStd"/>
              </a:rPr>
              <a:t>0</a:t>
            </a:r>
            <a:r>
              <a:rPr sz="936" spc="78" baseline="-22123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=</a:t>
            </a:r>
            <a:r>
              <a:rPr sz="1052" spc="-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0.1.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015750" y="4506731"/>
            <a:ext cx="686783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DTGNV+OptimaLTStd-Bold"/>
                <a:cs typeface="VDTGNV+OptimaLTStd-Bold"/>
              </a:rPr>
              <a:t>Solution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015750" y="4711376"/>
            <a:ext cx="3758088" cy="360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 spc="-23">
                <a:solidFill>
                  <a:srgbClr val="000000"/>
                </a:solidFill>
                <a:latin typeface="HESECE+OptimaLTStd"/>
                <a:cs typeface="HESECE+OptimaLTStd"/>
              </a:rPr>
              <a:t>The</a:t>
            </a:r>
            <a:r>
              <a:rPr sz="1052" spc="23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equation should be rearranged in the form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(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x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) = 0 as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2927511" y="5001059"/>
            <a:ext cx="276182" cy="5504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1</a:t>
            </a:r>
          </a:p>
          <a:p>
            <a:pPr marL="38520" marR="0">
              <a:lnSpc>
                <a:spcPts val="1250"/>
              </a:lnSpc>
              <a:spcBef>
                <a:spcPts val="253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573582" y="4982559"/>
            <a:ext cx="1091416" cy="5884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æ</a:t>
            </a:r>
            <a:r>
              <a:rPr sz="1052" spc="-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90">
                <a:solidFill>
                  <a:srgbClr val="000000"/>
                </a:solidFill>
                <a:latin typeface="TNAMNH+EuclidMathOne"/>
                <a:cs typeface="TNAMNH+EuclidMathOne"/>
              </a:rPr>
              <a:t>ε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/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D</a:t>
            </a:r>
          </a:p>
          <a:p>
            <a:pPr marL="0" marR="0">
              <a:lnSpc>
                <a:spcPts val="1289"/>
              </a:lnSpc>
              <a:spcBef>
                <a:spcPts val="205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è</a:t>
            </a:r>
            <a:r>
              <a:rPr sz="1052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3.7</a:t>
            </a:r>
            <a:r>
              <a:rPr sz="1052" spc="10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33">
                <a:solidFill>
                  <a:srgbClr val="000000"/>
                </a:solidFill>
                <a:latin typeface="AVEIPI+OptimaLTStd-Italic"/>
                <a:cs typeface="AVEIPI+OptimaLTStd-Italic"/>
              </a:rPr>
              <a:t>N</a:t>
            </a:r>
            <a:r>
              <a:rPr sz="936" baseline="-14929">
                <a:solidFill>
                  <a:srgbClr val="000000"/>
                </a:solidFill>
                <a:latin typeface="AVEIPI+OptimaLTStd-Italic"/>
                <a:cs typeface="AVEIPI+OptimaLTStd-Italic"/>
              </a:rPr>
              <a:t>Re</a:t>
            </a:r>
            <a:r>
              <a:rPr sz="936" spc="589" baseline="-149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</a:t>
            </a:r>
            <a:r>
              <a:rPr sz="1052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ø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084537" y="4982603"/>
            <a:ext cx="580461" cy="378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2.51</a:t>
            </a:r>
            <a:r>
              <a:rPr sz="1052" spc="2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ö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079280" y="5071715"/>
            <a:ext cx="682661" cy="371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+</a:t>
            </a:r>
            <a:r>
              <a:rPr sz="1052" spc="-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18">
                <a:solidFill>
                  <a:srgbClr val="000000"/>
                </a:solidFill>
                <a:latin typeface="HESECE+OptimaLTStd"/>
                <a:cs typeface="HESECE+OptimaLTStd"/>
              </a:rPr>
              <a:t>0.86ln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903607" y="5071715"/>
            <a:ext cx="273884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+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501790" y="5071679"/>
            <a:ext cx="381944" cy="3712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0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573570" y="5100953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ç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413169" y="5100953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CNVCC+SymbolMT"/>
                <a:cs typeface="JCNVCC+SymbolMT"/>
              </a:rPr>
              <a:t>÷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1015788" y="5480707"/>
            <a:ext cx="3440816" cy="360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 spc="-39">
                <a:solidFill>
                  <a:srgbClr val="000000"/>
                </a:solidFill>
                <a:latin typeface="HESECE+OptimaLTStd"/>
                <a:cs typeface="HESECE+OptimaLTStd"/>
              </a:rPr>
              <a:t>We</a:t>
            </a:r>
            <a:r>
              <a:rPr sz="1052" spc="39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can ﬁnd f </a:t>
            </a:r>
            <a:r>
              <a:rPr sz="1052" spc="-18">
                <a:solidFill>
                  <a:srgbClr val="000000"/>
                </a:solidFill>
                <a:latin typeface="HESECE+OptimaLTStd"/>
                <a:cs typeface="HESECE+OptimaLTStd"/>
              </a:rPr>
              <a:t>by</a:t>
            </a:r>
            <a:r>
              <a:rPr sz="1052" spc="18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using the function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fzero</a:t>
            </a:r>
            <a:r>
              <a:rPr sz="1052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as follows: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1015788" y="5787415"/>
            <a:ext cx="5246894" cy="7374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SEUJNF+CourierStd"/>
                <a:cs typeface="SEUJNF+CourierStd"/>
              </a:rPr>
              <a:t>&gt;&gt; eD = 1.3e-4; Nre = 6.5e4; f0 = 0.1;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SEUJNF+CourierStd"/>
                <a:cs typeface="SEUJNF+CourierStd"/>
              </a:rPr>
              <a:t>&gt;&gt; Cbfun = @(f) 1/sqrt(f) + 0.86*log(eD/3.7 + 2.51/Nre/sqrt(f));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SEUJNF+CourierStd"/>
                <a:cs typeface="SEUJNF+CourierStd"/>
              </a:rPr>
              <a:t>&gt;&gt; f = fzero(Cbfun,f0)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SEUJNF+CourierStd"/>
                <a:cs typeface="SEUJNF+CourierStd"/>
              </a:rPr>
              <a:t>f =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1158366" y="6357731"/>
            <a:ext cx="605959" cy="3097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SEUJNF+CourierStd"/>
                <a:cs typeface="SEUJNF+CourierStd"/>
              </a:rPr>
              <a:t>0.0206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1015788" y="6738622"/>
            <a:ext cx="2654361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Example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2.9:</a:t>
            </a:r>
            <a:r>
              <a:rPr sz="1169" spc="29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SRK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Equation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of</a:t>
            </a:r>
            <a:r>
              <a:rPr sz="1169" spc="32">
                <a:solidFill>
                  <a:srgbClr val="000000"/>
                </a:solidFill>
                <a:latin typeface="VDTGNV+OptimaLTStd-Bold"/>
                <a:cs typeface="VDTGNV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VDTGNV+OptimaLTStd-Bold"/>
                <a:cs typeface="VDTGNV+OptimaLTStd-Bold"/>
              </a:rPr>
              <a:t>State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1015788" y="7091193"/>
            <a:ext cx="4058298" cy="3595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 spc="-23">
                <a:solidFill>
                  <a:srgbClr val="000000"/>
                </a:solidFill>
                <a:latin typeface="HESECE+OptimaLTStd"/>
                <a:cs typeface="HESECE+OptimaLTStd"/>
              </a:rPr>
              <a:t>The</a:t>
            </a:r>
            <a:r>
              <a:rPr sz="1052" spc="23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Soave–Redlich–Kwong (SRK) equation of state is given </a:t>
            </a:r>
            <a:r>
              <a:rPr sz="1052" spc="-18">
                <a:solidFill>
                  <a:srgbClr val="000000"/>
                </a:solidFill>
                <a:latin typeface="HESECE+OptimaLTStd"/>
                <a:cs typeface="HESECE+OptimaLTStd"/>
              </a:rPr>
              <a:t>by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269571" y="7364896"/>
            <a:ext cx="540814" cy="5445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9989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LUOLU+OptimaLTStd-Italic"/>
                <a:cs typeface="GLUOLU+OptimaLTStd-Italic"/>
              </a:rPr>
              <a:t>RT</a:t>
            </a:r>
          </a:p>
          <a:p>
            <a:pPr marL="0" marR="0">
              <a:lnSpc>
                <a:spcPts val="1458"/>
              </a:lnSpc>
              <a:spcBef>
                <a:spcPts val="26"/>
              </a:spcBef>
              <a:spcAft>
                <a:spcPct val="0"/>
              </a:spcAft>
            </a:pPr>
            <a:r>
              <a:rPr sz="1871" spc="-75" baseline="-7640">
                <a:solidFill>
                  <a:srgbClr val="000000"/>
                </a:solidFill>
                <a:latin typeface="JBLNTG+SymbolMT"/>
                <a:cs typeface="JBLNTG+SymbolMT"/>
              </a:rPr>
              <a:t>(</a:t>
            </a:r>
            <a:r>
              <a:rPr sz="1052">
                <a:solidFill>
                  <a:srgbClr val="000000"/>
                </a:solidFill>
                <a:latin typeface="GLUOLU+OptimaLTStd-Italic"/>
                <a:cs typeface="GLUOLU+OptimaLTStd-Italic"/>
              </a:rPr>
              <a:t>V</a:t>
            </a:r>
            <a:r>
              <a:rPr sz="1052" spc="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-</a:t>
            </a:r>
            <a:r>
              <a:rPr sz="1052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UOLU+OptimaLTStd-Italic"/>
                <a:cs typeface="GLUOLU+OptimaLTStd-Italic"/>
              </a:rPr>
              <a:t>b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4130518" y="7364954"/>
            <a:ext cx="267335" cy="359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LUOLU+OptimaLTStd-Italic"/>
                <a:cs typeface="GLUOLU+OptimaLTStd-Italic"/>
              </a:rPr>
              <a:t>a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029619" y="7436141"/>
            <a:ext cx="391771" cy="3702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LUOLU+OptimaLTStd-Italic"/>
                <a:cs typeface="GLUOLU+OptimaLTStd-Italic"/>
              </a:rPr>
              <a:t>P</a:t>
            </a:r>
            <a:r>
              <a:rPr sz="1052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=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701204" y="7436141"/>
            <a:ext cx="273884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-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3617240" y="7527000"/>
            <a:ext cx="278428" cy="42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4"/>
              </a:lnSpc>
              <a:spcBef>
                <a:spcPct val="0"/>
              </a:spcBef>
              <a:spcAft>
                <a:spcPct val="0"/>
              </a:spcAft>
            </a:pP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)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803776" y="7532579"/>
            <a:ext cx="892980" cy="40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LUOLU+OptimaLTStd-Italic"/>
                <a:cs typeface="GLUOLU+OptimaLTStd-Italic"/>
              </a:rPr>
              <a:t>V</a:t>
            </a:r>
            <a:r>
              <a:rPr sz="1052" spc="3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UOLU+OptimaLTStd-Italic"/>
                <a:cs typeface="GLUOLU+OptimaLTStd-Italic"/>
              </a:rPr>
              <a:t>V</a:t>
            </a:r>
            <a:r>
              <a:rPr sz="1052" spc="8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UOLU+OptimaLTStd-Italic"/>
                <a:cs typeface="GLUOLU+OptimaLTStd-Italic"/>
              </a:rPr>
              <a:t>b</a:t>
            </a:r>
            <a:r>
              <a:rPr sz="1052" spc="9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UOLU+OptimaLTStd-Italic"/>
                <a:cs typeface="GLUOLU+OptimaLTStd-Italic"/>
              </a:rPr>
              <a:t>T</a:t>
            </a:r>
          </a:p>
          <a:p>
            <a:pPr marL="113710" marR="0">
              <a:lnSpc>
                <a:spcPts val="1512"/>
              </a:lnSpc>
              <a:spcBef>
                <a:spcPct val="0"/>
              </a:spcBef>
              <a:spcAft>
                <a:spcPct val="0"/>
              </a:spcAft>
            </a:pP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(</a:t>
            </a:r>
            <a:r>
              <a:rPr sz="1228" spc="5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+</a:t>
            </a:r>
            <a:r>
              <a:rPr sz="1052" spc="6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)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1015788" y="7844106"/>
            <a:ext cx="1398576" cy="405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9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where </a:t>
            </a:r>
            <a:r>
              <a:rPr sz="1052">
                <a:solidFill>
                  <a:srgbClr val="000000"/>
                </a:solidFill>
                <a:latin typeface="HVCMSH+OptimaLTStd-Italic"/>
                <a:cs typeface="HVCMSH+OptimaLTStd-Italic"/>
              </a:rPr>
              <a:t>a</a:t>
            </a:r>
            <a:r>
              <a:rPr sz="1052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0.42748</a:t>
            </a:r>
            <a:r>
              <a:rPr sz="2280" spc="-108" baseline="-21179">
                <a:solidFill>
                  <a:srgbClr val="000000"/>
                </a:solidFill>
                <a:latin typeface="JBLNTG+SymbolMT"/>
                <a:cs typeface="JBLNTG+SymbolMT"/>
              </a:rPr>
              <a:t>(</a:t>
            </a:r>
            <a:r>
              <a:rPr sz="2105" baseline="-21179">
                <a:solidFill>
                  <a:srgbClr val="000000"/>
                </a:solidFill>
                <a:latin typeface="JBLNTG+SymbolMT"/>
                <a:cs typeface="JBLNTG+SymbolMT"/>
              </a:rPr>
              <a:t>(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2215823" y="7878666"/>
            <a:ext cx="4973628" cy="3767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58">
                <a:solidFill>
                  <a:srgbClr val="000000"/>
                </a:solidFill>
                <a:latin typeface="HVCMSH+OptimaLTStd-Italic"/>
                <a:cs typeface="HVCMSH+OptimaLTStd-Italic"/>
              </a:rPr>
              <a:t>R</a:t>
            </a:r>
            <a:r>
              <a:rPr sz="936" spc="-75" baseline="43750">
                <a:solidFill>
                  <a:srgbClr val="000000"/>
                </a:solidFill>
                <a:latin typeface="HESECE+OptimaLTStd"/>
                <a:cs typeface="HESECE+OptimaLTStd"/>
              </a:rPr>
              <a:t>2</a:t>
            </a:r>
            <a:r>
              <a:rPr sz="1052" spc="-109">
                <a:solidFill>
                  <a:srgbClr val="000000"/>
                </a:solidFill>
                <a:latin typeface="HVCMSH+OptimaLTStd-Italic"/>
                <a:cs typeface="HVCMSH+OptimaLTStd-Italic"/>
              </a:rPr>
              <a:t>T</a:t>
            </a:r>
            <a:r>
              <a:rPr sz="936" spc="-117" baseline="-20155">
                <a:solidFill>
                  <a:srgbClr val="000000"/>
                </a:solidFill>
                <a:latin typeface="HVCMSH+OptimaLTStd-Italic"/>
                <a:cs typeface="HVCMSH+OptimaLTStd-Italic"/>
              </a:rPr>
              <a:t>c</a:t>
            </a:r>
            <a:r>
              <a:rPr sz="936" spc="71" baseline="43750">
                <a:solidFill>
                  <a:srgbClr val="000000"/>
                </a:solidFill>
                <a:latin typeface="HESECE+OptimaLTStd"/>
                <a:cs typeface="HESECE+OptimaLTStd"/>
              </a:rPr>
              <a:t>5/2</a:t>
            </a:r>
            <a:r>
              <a:rPr sz="936" spc="367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/</a:t>
            </a:r>
            <a:r>
              <a:rPr sz="1052">
                <a:solidFill>
                  <a:srgbClr val="000000"/>
                </a:solidFill>
                <a:latin typeface="HVCMSH+OptimaLTStd-Italic"/>
                <a:cs typeface="HVCMSH+OptimaLTStd-Italic"/>
              </a:rPr>
              <a:t>P</a:t>
            </a:r>
            <a:r>
              <a:rPr sz="1052" spc="5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90">
                <a:solidFill>
                  <a:srgbClr val="000000"/>
                </a:solidFill>
                <a:latin typeface="HESECE+OptimaLTStd"/>
                <a:cs typeface="HESECE+OptimaLTStd"/>
              </a:rPr>
              <a:t>,</a:t>
            </a:r>
            <a:r>
              <a:rPr sz="1052">
                <a:solidFill>
                  <a:srgbClr val="000000"/>
                </a:solidFill>
                <a:latin typeface="HVCMSH+OptimaLTStd-Italic"/>
                <a:cs typeface="HVCMSH+OptimaLTStd-Italic"/>
              </a:rPr>
              <a:t>b</a:t>
            </a:r>
            <a:r>
              <a:rPr sz="1052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0.08664</a:t>
            </a:r>
            <a:r>
              <a:rPr sz="1052" spc="2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VCMSH+OptimaLTStd-Italic"/>
                <a:cs typeface="HVCMSH+OptimaLTStd-Italic"/>
              </a:rPr>
              <a:t>RT</a:t>
            </a:r>
            <a:r>
              <a:rPr sz="1052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/</a:t>
            </a:r>
            <a:r>
              <a:rPr sz="1052">
                <a:solidFill>
                  <a:srgbClr val="000000"/>
                </a:solidFill>
                <a:latin typeface="HVCMSH+OptimaLTStd-Italic"/>
                <a:cs typeface="HVCMSH+OptimaLTStd-Italic"/>
              </a:rPr>
              <a:t>P</a:t>
            </a:r>
            <a:r>
              <a:rPr sz="1052" spc="4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, and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T</a:t>
            </a:r>
            <a:r>
              <a:rPr sz="1052" spc="3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and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P</a:t>
            </a:r>
            <a:r>
              <a:rPr sz="1052" spc="3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denote critical temperature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2574498" y="7844106"/>
            <a:ext cx="550424" cy="5189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93"/>
              </a:lnSpc>
              <a:spcBef>
                <a:spcPct val="0"/>
              </a:spcBef>
              <a:spcAft>
                <a:spcPct val="0"/>
              </a:spcAft>
            </a:pPr>
            <a:r>
              <a:rPr sz="2105">
                <a:solidFill>
                  <a:srgbClr val="000000"/>
                </a:solidFill>
                <a:latin typeface="JBLNTG+SymbolMT"/>
                <a:cs typeface="JBLNTG+SymbolMT"/>
              </a:rPr>
              <a:t>)</a:t>
            </a:r>
            <a:r>
              <a:rPr sz="1403" spc="9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80">
                <a:solidFill>
                  <a:srgbClr val="000000"/>
                </a:solidFill>
                <a:latin typeface="JBLNTG+SymbolMT"/>
                <a:cs typeface="JBLNTG+SymbolMT"/>
              </a:rPr>
              <a:t>)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3635053" y="7865635"/>
            <a:ext cx="278428" cy="42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12"/>
              </a:lnSpc>
              <a:spcBef>
                <a:spcPct val="0"/>
              </a:spcBef>
              <a:spcAft>
                <a:spcPct val="0"/>
              </a:spcAft>
            </a:pP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(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3981724" y="7865635"/>
            <a:ext cx="286824" cy="37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4089" marR="0">
              <a:lnSpc>
                <a:spcPts val="1512"/>
              </a:lnSpc>
              <a:spcBef>
                <a:spcPct val="0"/>
              </a:spcBef>
              <a:spcAft>
                <a:spcPct val="0"/>
              </a:spcAft>
            </a:pP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)</a:t>
            </a:r>
          </a:p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HVCMSH+OptimaLTStd-Italic"/>
                <a:cs typeface="HVCMSH+OptimaLTStd-Italic"/>
              </a:rPr>
              <a:t>c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2737931" y="7956772"/>
            <a:ext cx="163834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HVCMSH+OptimaLTStd-Italic"/>
                <a:cs typeface="HVCMSH+OptimaLTStd-Italic"/>
              </a:rPr>
              <a:t>c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823022" y="7956772"/>
            <a:ext cx="163834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HVCMSH+OptimaLTStd-Italic"/>
                <a:cs typeface="HVCMSH+OptimaLTStd-Italic"/>
              </a:rPr>
              <a:t>c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4499975" y="7965981"/>
            <a:ext cx="163964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AVEIPI+OptimaLTStd-Italic"/>
                <a:cs typeface="AVEIPI+OptimaLTStd-Italic"/>
              </a:rPr>
              <a:t>c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4907836" y="7965981"/>
            <a:ext cx="163964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AVEIPI+OptimaLTStd-Italic"/>
                <a:cs typeface="AVEIPI+OptimaLTStd-Italic"/>
              </a:rPr>
              <a:t>c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1015840" y="8097679"/>
            <a:ext cx="6354379" cy="6809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(K)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and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critical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pressure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(atm)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respectively,</a:t>
            </a:r>
            <a:r>
              <a:rPr sz="1052" spc="33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and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V</a:t>
            </a:r>
            <a:r>
              <a:rPr sz="1052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is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the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speciﬁc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volume</a:t>
            </a:r>
            <a:r>
              <a:rPr sz="1052" spc="25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(liter/mol).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Find</a:t>
            </a:r>
            <a:r>
              <a:rPr sz="1052" spc="27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the</a:t>
            </a:r>
            <a:r>
              <a:rPr sz="1052" spc="21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spe-</a:t>
            </a:r>
          </a:p>
          <a:p>
            <a:pPr marL="0" marR="0">
              <a:lnSpc>
                <a:spcPts val="126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ciﬁc volume of 1-butene at 415 K and 21 </a:t>
            </a:r>
            <a:r>
              <a:rPr sz="1052" spc="-33">
                <a:solidFill>
                  <a:srgbClr val="000000"/>
                </a:solidFill>
                <a:latin typeface="HESECE+OptimaLTStd"/>
                <a:cs typeface="HESECE+OptimaLTStd"/>
              </a:rPr>
              <a:t>MPa.</a:t>
            </a:r>
            <a:r>
              <a:rPr sz="1052" spc="-44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 spc="-23">
                <a:solidFill>
                  <a:srgbClr val="000000"/>
                </a:solidFill>
                <a:latin typeface="HESECE+OptimaLTStd"/>
                <a:cs typeface="HESECE+OptimaLTStd"/>
              </a:rPr>
              <a:t>The</a:t>
            </a:r>
            <a:r>
              <a:rPr sz="1052" spc="23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gas constant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R</a:t>
            </a:r>
            <a:r>
              <a:rPr sz="1052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= 0.082054ꢀliter</a:t>
            </a:r>
            <a:r>
              <a:rPr sz="1052" spc="131">
                <a:solidFill>
                  <a:srgbClr val="000000"/>
                </a:solidFill>
                <a:latin typeface="RPQMHS+STIXGeneral-Regular"/>
                <a:cs typeface="RPQMHS+STIXGeneral-Regular"/>
              </a:rPr>
              <a:t>·</a:t>
            </a:r>
            <a:r>
              <a:rPr sz="1052" spc="16">
                <a:solidFill>
                  <a:srgbClr val="000000"/>
                </a:solidFill>
                <a:latin typeface="HESECE+OptimaLTStd"/>
                <a:cs typeface="HESECE+OptimaLTStd"/>
              </a:rPr>
              <a:t>atm/(mol</a:t>
            </a:r>
            <a:r>
              <a:rPr sz="1052" spc="131">
                <a:solidFill>
                  <a:srgbClr val="000000"/>
                </a:solidFill>
                <a:latin typeface="RPQMHS+STIXGeneral-Regular"/>
                <a:cs typeface="RPQMHS+STIXGeneral-Regular"/>
              </a:rPr>
              <a:t>·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K)</a:t>
            </a:r>
          </a:p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and the critical properties of 1-butene are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T</a:t>
            </a:r>
            <a:r>
              <a:rPr sz="1052" spc="3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= 419.6ꢀK and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P</a:t>
            </a:r>
            <a:r>
              <a:rPr sz="1052" spc="3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= </a:t>
            </a:r>
            <a:r>
              <a:rPr sz="1052" spc="-12">
                <a:solidFill>
                  <a:srgbClr val="000000"/>
                </a:solidFill>
                <a:latin typeface="HESECE+OptimaLTStd"/>
                <a:cs typeface="HESECE+OptimaLTStd"/>
              </a:rPr>
              <a:t>40.2ꢀMPa.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3511890" y="8494711"/>
            <a:ext cx="163964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AVEIPI+OptimaLTStd-Italic"/>
                <a:cs typeface="AVEIPI+OptimaLTStd-Italic"/>
              </a:rPr>
              <a:t>c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4526021" y="8494711"/>
            <a:ext cx="163964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AVEIPI+OptimaLTStd-Italic"/>
                <a:cs typeface="AVEIPI+OptimaLTStd-Italic"/>
              </a:rPr>
              <a:t>c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1015779" y="8668246"/>
            <a:ext cx="5103578" cy="564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DTGNV+OptimaLTStd-Bold"/>
                <a:cs typeface="VDTGNV+OptimaLTStd-Bold"/>
              </a:rPr>
              <a:t>Solution</a:t>
            </a:r>
          </a:p>
          <a:p>
            <a:pPr marL="0" marR="0">
              <a:lnSpc>
                <a:spcPts val="1252"/>
              </a:lnSpc>
              <a:spcBef>
                <a:spcPts val="298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First, we </a:t>
            </a:r>
            <a:r>
              <a:rPr sz="1052" spc="-14">
                <a:solidFill>
                  <a:srgbClr val="000000"/>
                </a:solidFill>
                <a:latin typeface="HESECE+OptimaLTStd"/>
                <a:cs typeface="HESECE+OptimaLTStd"/>
              </a:rPr>
              <a:t>have</a:t>
            </a:r>
            <a:r>
              <a:rPr sz="1052" spc="14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to rearrange the SRK equation in the form of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f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(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x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) = 0 as follows: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3150291" y="9147132"/>
            <a:ext cx="540815" cy="5445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0053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RT</a:t>
            </a:r>
          </a:p>
          <a:p>
            <a:pPr marL="0" marR="0">
              <a:lnSpc>
                <a:spcPts val="1458"/>
              </a:lnSpc>
              <a:spcBef>
                <a:spcPts val="26"/>
              </a:spcBef>
              <a:spcAft>
                <a:spcPct val="0"/>
              </a:spcAft>
            </a:pPr>
            <a:r>
              <a:rPr sz="1871" spc="-75" baseline="-7640">
                <a:solidFill>
                  <a:srgbClr val="000000"/>
                </a:solidFill>
                <a:latin typeface="JBLNTG+SymbolMT"/>
                <a:cs typeface="JBLNTG+SymbolMT"/>
              </a:rPr>
              <a:t>(</a:t>
            </a: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V</a:t>
            </a:r>
            <a:r>
              <a:rPr sz="1052" spc="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-</a:t>
            </a:r>
            <a:r>
              <a:rPr sz="1052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b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4011241" y="9147188"/>
            <a:ext cx="267335" cy="359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a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2727011" y="9205282"/>
            <a:ext cx="586240" cy="40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795" marR="0">
              <a:lnSpc>
                <a:spcPts val="1512"/>
              </a:lnSpc>
              <a:spcBef>
                <a:spcPct val="0"/>
              </a:spcBef>
              <a:spcAft>
                <a:spcPct val="0"/>
              </a:spcAft>
            </a:pP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(</a:t>
            </a:r>
            <a:r>
              <a:rPr sz="1228" spc="4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)</a:t>
            </a:r>
            <a:r>
              <a:rPr sz="1228" spc="-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=</a:t>
            </a:r>
          </a:p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f</a:t>
            </a:r>
            <a:r>
              <a:rPr sz="1052" spc="3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V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3581926" y="9218376"/>
            <a:ext cx="273884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-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4432200" y="9218376"/>
            <a:ext cx="273884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-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4528205" y="9218376"/>
            <a:ext cx="500017" cy="371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P</a:t>
            </a:r>
            <a:r>
              <a:rPr sz="1052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0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3497960" y="9309234"/>
            <a:ext cx="278428" cy="42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4"/>
              </a:lnSpc>
              <a:spcBef>
                <a:spcPct val="0"/>
              </a:spcBef>
              <a:spcAft>
                <a:spcPct val="0"/>
              </a:spcAft>
            </a:pP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)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3684497" y="9314813"/>
            <a:ext cx="892942" cy="40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V</a:t>
            </a:r>
            <a:r>
              <a:rPr sz="1052" spc="3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V</a:t>
            </a:r>
            <a:r>
              <a:rPr sz="1052" spc="8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b</a:t>
            </a:r>
            <a:r>
              <a:rPr sz="1052" spc="9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QLCSJJ+OptimaLTStd-Italic"/>
                <a:cs typeface="QLCSJJ+OptimaLTStd-Italic"/>
              </a:rPr>
              <a:t>T</a:t>
            </a:r>
          </a:p>
          <a:p>
            <a:pPr marL="113710" marR="0">
              <a:lnSpc>
                <a:spcPts val="1512"/>
              </a:lnSpc>
              <a:spcBef>
                <a:spcPct val="0"/>
              </a:spcBef>
              <a:spcAft>
                <a:spcPct val="0"/>
              </a:spcAft>
            </a:pP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(</a:t>
            </a:r>
            <a:r>
              <a:rPr sz="1228" spc="5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JBLNTG+SymbolMT"/>
                <a:cs typeface="JBLNTG+SymbolMT"/>
              </a:rPr>
              <a:t>+</a:t>
            </a:r>
            <a:r>
              <a:rPr sz="1052" spc="6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28">
                <a:solidFill>
                  <a:srgbClr val="000000"/>
                </a:solidFill>
                <a:latin typeface="JBLNTG+SymbolMT"/>
                <a:cs typeface="JBLNTG+SymbolMT"/>
              </a:rPr>
              <a:t>)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1015790" y="9657073"/>
            <a:ext cx="6353643" cy="520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Since 1 </a:t>
            </a:r>
            <a:r>
              <a:rPr sz="1052" spc="-47">
                <a:solidFill>
                  <a:srgbClr val="000000"/>
                </a:solidFill>
                <a:latin typeface="HESECE+OptimaLTStd"/>
                <a:cs typeface="HESECE+OptimaLTStd"/>
              </a:rPr>
              <a:t>MPa</a:t>
            </a:r>
            <a:r>
              <a:rPr sz="1052" spc="40">
                <a:solidFill>
                  <a:srgbClr val="000000"/>
                </a:solidFill>
                <a:latin typeface="HESECE+OptimaLTStd"/>
                <a:cs typeface="HESECE+OptimaLTStd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= 9.86923 atm,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P</a:t>
            </a:r>
            <a:r>
              <a:rPr sz="1052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= 207.2538 atm, and </a:t>
            </a:r>
            <a:r>
              <a:rPr sz="1052">
                <a:solidFill>
                  <a:srgbClr val="000000"/>
                </a:solidFill>
                <a:latin typeface="AVEIPI+OptimaLTStd-Italic"/>
                <a:cs typeface="AVEIPI+OptimaLTStd-Italic"/>
              </a:rPr>
              <a:t>P</a:t>
            </a:r>
            <a:r>
              <a:rPr sz="936" baseline="-22000">
                <a:solidFill>
                  <a:srgbClr val="000000"/>
                </a:solidFill>
                <a:latin typeface="AVEIPI+OptimaLTStd-Italic"/>
                <a:cs typeface="AVEIPI+OptimaLTStd-Italic"/>
              </a:rPr>
              <a:t>c</a:t>
            </a:r>
            <a:r>
              <a:rPr sz="936" spc="55" baseline="-22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= 396.743ꢀatm. Results are shown below</a:t>
            </a:r>
          </a:p>
          <a:p>
            <a:pPr marL="28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ESECE+OptimaLTStd"/>
                <a:cs typeface="HESECE+OptimaLTStd"/>
              </a:rPr>
              <a:t>with the ﬁrst guess of 0.1.</a:t>
            </a:r>
          </a:p>
        </p:txBody>
      </p:sp>
      <p:sp>
        <p:nvSpPr>
          <p:cNvPr id="7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5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8" name="object 1"/>
          <p:cNvSpPr/>
          <p:nvPr/>
        </p:nvSpPr>
        <p:spPr>
          <a:xfrm>
            <a:off x="1619837" y="3345991"/>
            <a:ext cx="4307064" cy="1485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619837" y="939385"/>
            <a:ext cx="4316821" cy="148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186028" y="9733765"/>
            <a:ext cx="1000188" cy="1485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17793" y="6564360"/>
            <a:ext cx="2735075" cy="1485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56185" y="5523240"/>
            <a:ext cx="671590" cy="1485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37565" y="512881"/>
            <a:ext cx="2444725" cy="357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EUNJBS+OptimaLTStd-Medium"/>
                <a:cs typeface="EUNJBS+OptimaLTStd-Medium"/>
              </a:rPr>
              <a:t>Numerical Methods with </a:t>
            </a:r>
            <a:r>
              <a:rPr sz="1052" spc="-12">
                <a:solidFill>
                  <a:srgbClr val="000000"/>
                </a:solidFill>
                <a:latin typeface="EUNJBS+OptimaLTStd-Medium"/>
                <a:cs typeface="EUNJBS+OptimaLTStd-Medium"/>
              </a:rPr>
              <a:t>MATLAB®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570297" y="509539"/>
            <a:ext cx="349139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WEOIJE+OptimaLTStd-Bold"/>
                <a:cs typeface="WEOIJE+OptimaLTStd-Bold"/>
              </a:rPr>
              <a:t>45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619837" y="1043943"/>
            <a:ext cx="872848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 spc="-21">
                <a:solidFill>
                  <a:srgbClr val="000000"/>
                </a:solidFill>
                <a:latin typeface="WEOIJE+OptimaLTStd-Bold"/>
                <a:cs typeface="WEOIJE+OptimaLTStd-Bold"/>
              </a:rPr>
              <a:t>TABLE</a:t>
            </a:r>
            <a:r>
              <a:rPr sz="1169" spc="54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1169" spc="-27">
                <a:solidFill>
                  <a:srgbClr val="000000"/>
                </a:solidFill>
                <a:latin typeface="WEOIJE+OptimaLTStd-Bold"/>
                <a:cs typeface="WEOIJE+OptimaLTStd-Bold"/>
              </a:rPr>
              <a:t>2.1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619837" y="1248157"/>
            <a:ext cx="4963885" cy="39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EOIJE+OptimaLTStd-Bold"/>
                <a:cs typeface="WEOIJE+OptimaLTStd-Bold"/>
              </a:rPr>
              <a:t>Components</a:t>
            </a:r>
            <a:r>
              <a:rPr sz="1169" spc="25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WEOIJE+OptimaLTStd-Bold"/>
                <a:cs typeface="WEOIJE+OptimaLTStd-Bold"/>
              </a:rPr>
              <a:t>Present</a:t>
            </a:r>
            <a:r>
              <a:rPr sz="1169" spc="27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WEOIJE+OptimaLTStd-Bold"/>
                <a:cs typeface="WEOIJE+OptimaLTStd-Bold"/>
              </a:rPr>
              <a:t>in</a:t>
            </a:r>
            <a:r>
              <a:rPr sz="1169" spc="33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WEOIJE+OptimaLTStd-Bold"/>
                <a:cs typeface="WEOIJE+OptimaLTStd-Bold"/>
              </a:rPr>
              <a:t>Efﬂuent</a:t>
            </a:r>
            <a:r>
              <a:rPr sz="1169" spc="23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WEOIJE+OptimaLTStd-Bold"/>
                <a:cs typeface="WEOIJE+OptimaLTStd-Bold"/>
              </a:rPr>
              <a:t>of</a:t>
            </a:r>
            <a:r>
              <a:rPr sz="1169" spc="39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WEOIJE+OptimaLTStd-Bold"/>
                <a:cs typeface="WEOIJE+OptimaLTStd-Bold"/>
              </a:rPr>
              <a:t>Ethane-Steam</a:t>
            </a:r>
            <a:r>
              <a:rPr sz="1169" spc="27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WEOIJE+OptimaLTStd-Bold"/>
                <a:cs typeface="WEOIJE+OptimaLTStd-Bold"/>
              </a:rPr>
              <a:t>Cracking</a:t>
            </a:r>
            <a:r>
              <a:rPr sz="1169" spc="33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1169">
                <a:solidFill>
                  <a:srgbClr val="000000"/>
                </a:solidFill>
                <a:latin typeface="WEOIJE+OptimaLTStd-Bold"/>
                <a:cs typeface="WEOIJE+OptimaLTStd-Bold"/>
              </a:rPr>
              <a:t>Reactor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619837" y="1509935"/>
            <a:ext cx="211253" cy="320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7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BTRVAR+OptimaLTStd-BoldItalic"/>
                <a:cs typeface="BTRVAR+OptimaLTStd-BoldItalic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843329" y="1511123"/>
            <a:ext cx="4694057" cy="319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4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WEOIJE+OptimaLTStd-Bold"/>
                <a:cs typeface="WEOIJE+OptimaLTStd-Bold"/>
              </a:rPr>
              <a:t>Component</a:t>
            </a:r>
            <a:r>
              <a:rPr sz="936" spc="978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936">
                <a:solidFill>
                  <a:srgbClr val="000000"/>
                </a:solidFill>
                <a:latin typeface="WEOIJE+OptimaLTStd-Bold"/>
                <a:cs typeface="WEOIJE+OptimaLTStd-Bold"/>
              </a:rPr>
              <a:t>Gibbs</a:t>
            </a:r>
            <a:r>
              <a:rPr sz="936" spc="26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936">
                <a:solidFill>
                  <a:srgbClr val="000000"/>
                </a:solidFill>
                <a:latin typeface="WEOIJE+OptimaLTStd-Bold"/>
                <a:cs typeface="WEOIJE+OptimaLTStd-Bold"/>
              </a:rPr>
              <a:t>Energy</a:t>
            </a:r>
            <a:r>
              <a:rPr sz="936" spc="28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936">
                <a:solidFill>
                  <a:srgbClr val="000000"/>
                </a:solidFill>
                <a:latin typeface="WEOIJE+OptimaLTStd-Bold"/>
                <a:cs typeface="WEOIJE+OptimaLTStd-Bold"/>
              </a:rPr>
              <a:t>(kcal/gmol)</a:t>
            </a:r>
            <a:r>
              <a:rPr sz="936" spc="972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936">
                <a:solidFill>
                  <a:srgbClr val="000000"/>
                </a:solidFill>
                <a:latin typeface="WEOIJE+OptimaLTStd-Bold"/>
                <a:cs typeface="WEOIJE+OptimaLTStd-Bold"/>
              </a:rPr>
              <a:t>Feed</a:t>
            </a:r>
            <a:r>
              <a:rPr sz="936" spc="16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936">
                <a:solidFill>
                  <a:srgbClr val="000000"/>
                </a:solidFill>
                <a:latin typeface="WEOIJE+OptimaLTStd-Bold"/>
                <a:cs typeface="WEOIJE+OptimaLTStd-Bold"/>
              </a:rPr>
              <a:t>(gmol)</a:t>
            </a:r>
            <a:r>
              <a:rPr sz="936" spc="1067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936">
                <a:solidFill>
                  <a:srgbClr val="000000"/>
                </a:solidFill>
                <a:latin typeface="WEOIJE+OptimaLTStd-Bold"/>
                <a:cs typeface="WEOIJE+OptimaLTStd-Bold"/>
              </a:rPr>
              <a:t>Efﬂuent</a:t>
            </a:r>
            <a:r>
              <a:rPr sz="936" spc="26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936">
                <a:solidFill>
                  <a:srgbClr val="000000"/>
                </a:solidFill>
                <a:latin typeface="WEOIJE+OptimaLTStd-Bold"/>
                <a:cs typeface="WEOIJE+OptimaLTStd-Bold"/>
              </a:rPr>
              <a:t>Initial</a:t>
            </a:r>
            <a:r>
              <a:rPr sz="936" spc="26">
                <a:solidFill>
                  <a:srgbClr val="000000"/>
                </a:solidFill>
                <a:latin typeface="WEOIJE+OptimaLTStd-Bold"/>
                <a:cs typeface="WEOIJE+OptimaLTStd-Bold"/>
              </a:rPr>
              <a:t> </a:t>
            </a:r>
            <a:r>
              <a:rPr sz="936">
                <a:solidFill>
                  <a:srgbClr val="000000"/>
                </a:solidFill>
                <a:latin typeface="WEOIJE+OptimaLTStd-Bold"/>
                <a:cs typeface="WEOIJE+OptimaLTStd-Bold"/>
              </a:rPr>
              <a:t>Guess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619836" y="1713823"/>
            <a:ext cx="237632" cy="16729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1</a:t>
            </a:r>
          </a:p>
          <a:p>
            <a:pPr marL="1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2</a:t>
            </a:r>
          </a:p>
          <a:p>
            <a:pPr marL="1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3</a:t>
            </a:r>
          </a:p>
          <a:p>
            <a:pPr marL="1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4</a:t>
            </a:r>
          </a:p>
          <a:p>
            <a:pPr marL="1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5</a:t>
            </a:r>
          </a:p>
          <a:p>
            <a:pPr marL="1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6</a:t>
            </a:r>
          </a:p>
          <a:p>
            <a:pPr marL="1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7</a:t>
            </a:r>
          </a:p>
          <a:p>
            <a:pPr marL="1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8</a:t>
            </a:r>
          </a:p>
          <a:p>
            <a:pPr marL="0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9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050543" y="1713823"/>
            <a:ext cx="416920" cy="991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CH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4</a:t>
            </a:r>
          </a:p>
          <a:p>
            <a:pPr marL="0" marR="0">
              <a:lnSpc>
                <a:spcPts val="1043"/>
              </a:lnSpc>
              <a:spcBef>
                <a:spcPts val="16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C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2</a:t>
            </a: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H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4</a:t>
            </a:r>
          </a:p>
          <a:p>
            <a:pPr marL="0" marR="0">
              <a:lnSpc>
                <a:spcPts val="1043"/>
              </a:lnSpc>
              <a:spcBef>
                <a:spcPts val="22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C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2</a:t>
            </a: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H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2</a:t>
            </a:r>
          </a:p>
          <a:p>
            <a:pPr marL="0" marR="0">
              <a:lnSpc>
                <a:spcPts val="1043"/>
              </a:lnSpc>
              <a:spcBef>
                <a:spcPts val="16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CO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2</a:t>
            </a:r>
          </a:p>
          <a:p>
            <a:pPr marL="0" marR="0">
              <a:lnSpc>
                <a:spcPts val="1043"/>
              </a:lnSpc>
              <a:spcBef>
                <a:spcPts val="16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CO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038020" y="1713823"/>
            <a:ext cx="571978" cy="1162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419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4.61</a:t>
            </a:r>
          </a:p>
          <a:p>
            <a:pPr marL="67012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28.249</a:t>
            </a:r>
          </a:p>
          <a:p>
            <a:pPr marL="67012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40.604</a:t>
            </a:r>
          </a:p>
          <a:p>
            <a:pPr marL="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−94.61</a:t>
            </a:r>
          </a:p>
          <a:p>
            <a:pPr marL="0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−47.942</a:t>
            </a:r>
          </a:p>
          <a:p>
            <a:pPr marL="126419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0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184303" y="1713823"/>
            <a:ext cx="445558" cy="991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0.001</a:t>
            </a:r>
          </a:p>
          <a:p>
            <a:pPr marL="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0.001</a:t>
            </a:r>
          </a:p>
          <a:p>
            <a:pPr marL="0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0.001</a:t>
            </a:r>
          </a:p>
          <a:p>
            <a:pPr marL="0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0.993</a:t>
            </a:r>
          </a:p>
          <a:p>
            <a:pPr marL="0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050542" y="2565134"/>
            <a:ext cx="416922" cy="8379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O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2</a:t>
            </a:r>
          </a:p>
          <a:p>
            <a:pPr marL="1" marR="0">
              <a:lnSpc>
                <a:spcPts val="1043"/>
              </a:lnSpc>
              <a:spcBef>
                <a:spcPts val="16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H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2</a:t>
            </a:r>
          </a:p>
          <a:p>
            <a:pPr marL="1" marR="0">
              <a:lnSpc>
                <a:spcPts val="1043"/>
              </a:lnSpc>
              <a:spcBef>
                <a:spcPts val="22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H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2</a:t>
            </a: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O</a:t>
            </a:r>
          </a:p>
          <a:p>
            <a:pPr marL="0" marR="0">
              <a:lnSpc>
                <a:spcPts val="1043"/>
              </a:lnSpc>
              <a:spcBef>
                <a:spcPts val="16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C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2</a:t>
            </a: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H</a:t>
            </a:r>
            <a:r>
              <a:rPr sz="877" baseline="-22000">
                <a:solidFill>
                  <a:srgbClr val="000000"/>
                </a:solidFill>
                <a:latin typeface="QULKFC+TimesLTStd-Roman"/>
                <a:cs typeface="QULKFC+TimesLTStd-Roman"/>
              </a:rPr>
              <a:t>6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184303" y="2565135"/>
            <a:ext cx="504967" cy="651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0.0001</a:t>
            </a:r>
          </a:p>
          <a:p>
            <a:pPr marL="1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5.992</a:t>
            </a:r>
          </a:p>
          <a:p>
            <a:pPr marL="0" marR="0">
              <a:lnSpc>
                <a:spcPts val="1043"/>
              </a:lnSpc>
              <a:spcBef>
                <a:spcPts val="296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164439" y="2735398"/>
            <a:ext cx="237631" cy="310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0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038018" y="2905660"/>
            <a:ext cx="512571" cy="481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−46.03</a:t>
            </a:r>
          </a:p>
          <a:p>
            <a:pPr marL="67013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26.13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345227" y="2905660"/>
            <a:ext cx="237632" cy="481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4</a:t>
            </a:r>
          </a:p>
          <a:p>
            <a:pPr marL="1" marR="0">
              <a:lnSpc>
                <a:spcPts val="1043"/>
              </a:lnSpc>
              <a:spcBef>
                <a:spcPts val="23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1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184303" y="3075923"/>
            <a:ext cx="445558" cy="310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QULKFC+TimesLTStd-Roman"/>
                <a:cs typeface="QULKFC+TimesLTStd-Roman"/>
              </a:rPr>
              <a:t>0.001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015743" y="3591644"/>
            <a:ext cx="4409948" cy="65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Oxygen, hydrogen, and carbon balances should be set to ﬁnd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936" baseline="-21997">
                <a:solidFill>
                  <a:srgbClr val="000000"/>
                </a:solidFill>
                <a:latin typeface="VJCBJR+OptimaLTStd-Italic"/>
                <a:cs typeface="VJCBJR+OptimaLTStd-Italic"/>
              </a:rPr>
              <a:t>i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.</a:t>
            </a:r>
          </a:p>
          <a:p>
            <a:pPr marL="1679706" marR="0">
              <a:lnSpc>
                <a:spcPts val="1289"/>
              </a:lnSpc>
              <a:spcBef>
                <a:spcPts val="853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DUWMQR+OptimaLTStd"/>
                <a:cs typeface="DUWMQR+OptimaLTStd"/>
              </a:rPr>
              <a:t>Oxygen:</a:t>
            </a:r>
            <a:r>
              <a:rPr sz="1052" spc="-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1052" spc="2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 spc="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DUWMQR+OptimaLTStd"/>
                <a:cs typeface="DUWMQR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4">
                <a:solidFill>
                  <a:srgbClr val="000000"/>
                </a:solidFill>
                <a:latin typeface="DUWMQR+OptimaLTStd"/>
                <a:cs typeface="DUWMQR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-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DUWMQR+OptimaLTStd"/>
                <a:cs typeface="DUWMQR+OptimaLTStd"/>
              </a:rPr>
              <a:t>4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DUWMQR+OptimaLTStd"/>
                <a:cs typeface="DUWMQR+OptimaLTStd"/>
              </a:rPr>
              <a:t>0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238473" y="3953119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561081" y="3953119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4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812558" y="3953119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5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128143" y="3953119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6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380611" y="3953119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8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2206263" y="4213373"/>
            <a:ext cx="3606138" cy="371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NJSDIS+OptimaLTStd"/>
                <a:cs typeface="NJSDIS+OptimaLTStd"/>
              </a:rPr>
              <a:t>Hydrogen:</a:t>
            </a:r>
            <a:r>
              <a:rPr sz="1052" spc="-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1052" spc="4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14">
                <a:solidFill>
                  <a:srgbClr val="000000"/>
                </a:solidFill>
                <a:latin typeface="NJSDIS+OptimaLTStd"/>
                <a:cs typeface="NJSDIS+OptimaLTStd"/>
              </a:rPr>
              <a:t>4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1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13">
                <a:solidFill>
                  <a:srgbClr val="000000"/>
                </a:solidFill>
                <a:latin typeface="NJSDIS+OptimaLTStd"/>
                <a:cs typeface="NJSDIS+OptimaLTStd"/>
              </a:rPr>
              <a:t>4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NJSDIS+OptimaLTStd"/>
                <a:cs typeface="NJSDIS+OptimaLTStd"/>
              </a:rPr>
              <a:t>6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111">
                <a:solidFill>
                  <a:srgbClr val="000000"/>
                </a:solidFill>
                <a:latin typeface="PNAQLB+SymbolMT"/>
                <a:cs typeface="PNAQLB+SymbolMT"/>
              </a:rPr>
              <a:t>-</a:t>
            </a:r>
            <a:r>
              <a:rPr sz="1052">
                <a:solidFill>
                  <a:srgbClr val="000000"/>
                </a:solidFill>
                <a:latin typeface="NJSDIS+OptimaLTStd"/>
                <a:cs typeface="NJSDIS+OptimaLTStd"/>
              </a:rPr>
              <a:t>14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NJSDIS+OptimaLTStd"/>
                <a:cs typeface="NJSDIS+OptimaLTStd"/>
              </a:rPr>
              <a:t>0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881099" y="4291743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218080" y="4291743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1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532757" y="4291743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848343" y="4291743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3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161614" y="4291743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7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482323" y="4291743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8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803938" y="4291743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9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435540" y="4537145"/>
            <a:ext cx="3085599" cy="371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OHHED+OptimaLTStd"/>
                <a:cs typeface="VOHHED+OptimaLTStd"/>
              </a:rPr>
              <a:t>Carbon:</a:t>
            </a:r>
            <a:r>
              <a:rPr sz="1052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1052" spc="3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1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-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  <a:r>
              <a:rPr sz="1052" spc="-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OHHED+OptimaLTStd"/>
                <a:cs typeface="VOHHED+OptimaLTStd"/>
              </a:rPr>
              <a:t>0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2956286" y="461551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3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212967" y="461551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1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521118" y="461551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836703" y="461551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3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086858" y="461551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4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4338417" y="461551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5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655407" y="461551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9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1194056" y="4872428"/>
            <a:ext cx="6148397" cy="3595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 spc="-12">
                <a:solidFill>
                  <a:srgbClr val="000000"/>
                </a:solidFill>
                <a:latin typeface="VGNUTG+OptimaLTStd"/>
                <a:cs typeface="VGNUTG+OptimaLTStd"/>
              </a:rPr>
              <a:t>These</a:t>
            </a:r>
            <a:r>
              <a:rPr sz="1052" spc="130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balance</a:t>
            </a:r>
            <a:r>
              <a:rPr sz="1052" spc="11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equations</a:t>
            </a:r>
            <a:r>
              <a:rPr sz="1052" spc="11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are</a:t>
            </a:r>
            <a:r>
              <a:rPr sz="1052" spc="11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constraints</a:t>
            </a:r>
            <a:r>
              <a:rPr sz="1052" spc="11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that</a:t>
            </a:r>
            <a:r>
              <a:rPr sz="1052" spc="11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can</a:t>
            </a:r>
            <a:r>
              <a:rPr sz="1052" spc="11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be</a:t>
            </a:r>
            <a:r>
              <a:rPr sz="1052" spc="11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introduced</a:t>
            </a:r>
            <a:r>
              <a:rPr sz="1052" spc="11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into</a:t>
            </a:r>
            <a:r>
              <a:rPr sz="1052" spc="11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the</a:t>
            </a:r>
            <a:r>
              <a:rPr sz="1052" spc="11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objective</a:t>
            </a:r>
            <a:r>
              <a:rPr sz="1052" spc="120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function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1015877" y="5014635"/>
            <a:ext cx="5567566" cy="4023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using Lagrange multipliers </a:t>
            </a:r>
            <a:r>
              <a:rPr sz="1052">
                <a:solidFill>
                  <a:srgbClr val="000000"/>
                </a:solidFill>
                <a:latin typeface="MFVWNN+STIXGeneral-Regular"/>
                <a:cs typeface="MFVWNN+STIXGeneral-Regular"/>
              </a:rPr>
              <a:t>λ</a:t>
            </a:r>
            <a:r>
              <a:rPr sz="1052" spc="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, </a:t>
            </a:r>
            <a:r>
              <a:rPr sz="1052">
                <a:solidFill>
                  <a:srgbClr val="000000"/>
                </a:solidFill>
                <a:latin typeface="MFVWNN+STIXGeneral-Regular"/>
                <a:cs typeface="MFVWNN+STIXGeneral-Regular"/>
              </a:rPr>
              <a:t>λ</a:t>
            </a:r>
            <a:r>
              <a:rPr sz="1052" spc="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, and </a:t>
            </a:r>
            <a:r>
              <a:rPr sz="1052">
                <a:solidFill>
                  <a:srgbClr val="000000"/>
                </a:solidFill>
                <a:latin typeface="MFVWNN+STIXGeneral-Regular"/>
                <a:cs typeface="MFVWNN+STIXGeneral-Regular"/>
              </a:rPr>
              <a:t>λ</a:t>
            </a:r>
            <a:r>
              <a:rPr sz="1052" spc="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.</a:t>
            </a:r>
            <a:r>
              <a:rPr sz="1052" spc="-7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 spc="-23">
                <a:solidFill>
                  <a:srgbClr val="000000"/>
                </a:solidFill>
                <a:latin typeface="VGNUTG+OptimaLTStd"/>
                <a:cs typeface="VGNUTG+OptimaLTStd"/>
              </a:rPr>
              <a:t>The</a:t>
            </a:r>
            <a:r>
              <a:rPr sz="1052" spc="23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extended objective function is given </a:t>
            </a:r>
            <a:r>
              <a:rPr sz="1052" spc="-18">
                <a:solidFill>
                  <a:srgbClr val="000000"/>
                </a:solidFill>
                <a:latin typeface="VGNUTG+OptimaLTStd"/>
                <a:cs typeface="VGNUTG+OptimaLTStd"/>
              </a:rPr>
              <a:t>by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2625674" y="5108900"/>
            <a:ext cx="168606" cy="221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7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1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2812503" y="5108900"/>
            <a:ext cx="168606" cy="221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7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2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3251964" y="5108900"/>
            <a:ext cx="168606" cy="221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7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3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332692" y="5313783"/>
            <a:ext cx="163834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DWMIS+OptimaLTStd-Italic"/>
                <a:cs typeface="NDWMIS+OptimaLTStd-Italic"/>
              </a:rPr>
              <a:t>c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3584709" y="5328103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PNRNKS+SymbolMT"/>
                <a:cs typeface="PNRNKS+SymbolMT"/>
              </a:rPr>
              <a:t>æ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4346800" y="5328103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PNRNKS+SymbolMT"/>
                <a:cs typeface="PNRNKS+SymbolMT"/>
              </a:rPr>
              <a:t>ö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4597891" y="5314114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3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3260751" y="5342286"/>
            <a:ext cx="591611" cy="7284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77"/>
              </a:lnSpc>
              <a:spcBef>
                <a:spcPct val="0"/>
              </a:spcBef>
              <a:spcAft>
                <a:spcPct val="0"/>
              </a:spcAft>
            </a:pPr>
            <a:r>
              <a:rPr sz="2105">
                <a:solidFill>
                  <a:srgbClr val="000000"/>
                </a:solidFill>
                <a:latin typeface="PNRNKS+SymbolMT"/>
                <a:cs typeface="PNRNKS+SymbolMT"/>
              </a:rPr>
              <a:t>å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3660867" y="5340098"/>
            <a:ext cx="317504" cy="5164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579" spc="-36" baseline="24538">
                <a:solidFill>
                  <a:srgbClr val="000000"/>
                </a:solidFill>
                <a:latin typeface="NDWMIS+OptimaLTStd-Italic"/>
                <a:cs typeface="NDWMIS+OptimaLTStd-Italic"/>
              </a:rPr>
              <a:t>G</a:t>
            </a:r>
            <a:r>
              <a:rPr sz="643" spc="-94">
                <a:solidFill>
                  <a:srgbClr val="000000"/>
                </a:solidFill>
                <a:latin typeface="NDWMIS+OptimaLTStd-Italic"/>
                <a:cs typeface="NDWMIS+OptimaLTStd-Italic"/>
              </a:rPr>
              <a:t>i</a:t>
            </a:r>
            <a:r>
              <a:rPr sz="936" baseline="24538">
                <a:solidFill>
                  <a:srgbClr val="000000"/>
                </a:solidFill>
                <a:latin typeface="VGNUTG+OptimaLTStd"/>
                <a:cs typeface="VGNUTG+OptimaLTStd"/>
              </a:rPr>
              <a:t>0</a:t>
            </a:r>
          </a:p>
          <a:p>
            <a:pPr marL="0" marR="0">
              <a:lnSpc>
                <a:spcPts val="1250"/>
              </a:lnSpc>
              <a:spcBef>
                <a:spcPts val="156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NDWMIS+OptimaLTStd-Italic"/>
                <a:cs typeface="NDWMIS+OptimaLTStd-Italic"/>
              </a:rPr>
              <a:t>RT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4099930" y="5351076"/>
            <a:ext cx="348683" cy="505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239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579" spc="-43" baseline="24538">
                <a:solidFill>
                  <a:srgbClr val="000000"/>
                </a:solidFill>
                <a:latin typeface="NDWMIS+OptimaLTStd-Italic"/>
                <a:cs typeface="NDWMIS+OptimaLTStd-Italic"/>
              </a:rPr>
              <a:t>n</a:t>
            </a:r>
            <a:r>
              <a:rPr sz="643">
                <a:solidFill>
                  <a:srgbClr val="000000"/>
                </a:solidFill>
                <a:latin typeface="NDWMIS+OptimaLTStd-Italic"/>
                <a:cs typeface="NDWMIS+OptimaLTStd-Italic"/>
              </a:rPr>
              <a:t>i</a:t>
            </a:r>
          </a:p>
          <a:p>
            <a:pPr marL="0" marR="0">
              <a:lnSpc>
                <a:spcPts val="1289"/>
              </a:lnSpc>
              <a:spcBef>
                <a:spcPts val="12"/>
              </a:spcBef>
              <a:spcAft>
                <a:spcPct val="0"/>
              </a:spcAft>
            </a:pPr>
            <a:r>
              <a:rPr sz="1052" spc="137">
                <a:solidFill>
                  <a:srgbClr val="000000"/>
                </a:solidFill>
                <a:latin typeface="PNRNKS+SymbolMT"/>
                <a:cs typeface="PNRNKS+SymbolMT"/>
              </a:rPr>
              <a:t>å</a:t>
            </a:r>
            <a:r>
              <a:rPr sz="1052">
                <a:solidFill>
                  <a:srgbClr val="000000"/>
                </a:solidFill>
                <a:latin typeface="NDWMIS+OptimaLTStd-Italic"/>
                <a:cs typeface="NDWMIS+OptimaLTStd-Italic"/>
              </a:rPr>
              <a:t>n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4524445" y="5342286"/>
            <a:ext cx="591611" cy="7284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77"/>
              </a:lnSpc>
              <a:spcBef>
                <a:spcPct val="0"/>
              </a:spcBef>
              <a:spcAft>
                <a:spcPct val="0"/>
              </a:spcAft>
            </a:pPr>
            <a:r>
              <a:rPr sz="2105">
                <a:solidFill>
                  <a:srgbClr val="000000"/>
                </a:solidFill>
                <a:latin typeface="PNRNKS+SymbolMT"/>
                <a:cs typeface="PNRNKS+SymbolMT"/>
              </a:rPr>
              <a:t>å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2624439" y="5422321"/>
            <a:ext cx="803945" cy="371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min</a:t>
            </a:r>
            <a:r>
              <a:rPr sz="1052" spc="13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NDWMIS+OptimaLTStd-Italic"/>
                <a:cs typeface="NDWMIS+OptimaLTStd-Italic"/>
              </a:rPr>
              <a:t>F</a:t>
            </a:r>
            <a:r>
              <a:rPr sz="1052" spc="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RNKS+SymbolMT"/>
                <a:cs typeface="PNRNKS+SymbolMT"/>
              </a:rPr>
              <a:t>=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3465446" y="5433281"/>
            <a:ext cx="371093" cy="3774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-43">
                <a:solidFill>
                  <a:srgbClr val="000000"/>
                </a:solidFill>
                <a:latin typeface="NDWMIS+OptimaLTStd-Italic"/>
                <a:cs typeface="NDWMIS+OptimaLTStd-Italic"/>
              </a:rPr>
              <a:t>n</a:t>
            </a:r>
            <a:r>
              <a:rPr sz="936" baseline="-14930">
                <a:solidFill>
                  <a:srgbClr val="000000"/>
                </a:solidFill>
                <a:latin typeface="NDWMIS+OptimaLTStd-Italic"/>
                <a:cs typeface="NDWMIS+OptimaLTStd-Italic"/>
              </a:rPr>
              <a:t>i</a:t>
            </a:r>
            <a:r>
              <a:rPr sz="936" baseline="-149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RNKS+SymbolMT"/>
                <a:cs typeface="PNRNKS+SymbolMT"/>
              </a:rPr>
              <a:t>ç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3867883" y="5422321"/>
            <a:ext cx="404193" cy="371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45">
                <a:solidFill>
                  <a:srgbClr val="000000"/>
                </a:solidFill>
                <a:latin typeface="PNRNKS+SymbolMT"/>
                <a:cs typeface="PNRNKS+SymbolMT"/>
              </a:rPr>
              <a:t>+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ln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4346800" y="5422268"/>
            <a:ext cx="351411" cy="504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PNRNKS+SymbolMT"/>
                <a:cs typeface="PNRNKS+SymbolMT"/>
              </a:rPr>
              <a:t>÷</a:t>
            </a:r>
            <a:r>
              <a:rPr sz="1052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RNKS+SymbolMT"/>
                <a:cs typeface="PNRNKS+SymbolMT"/>
              </a:rPr>
              <a:t>+</a:t>
            </a:r>
          </a:p>
          <a:p>
            <a:pPr marL="0" marR="0">
              <a:lnSpc>
                <a:spcPts val="91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PNRNKS+SymbolMT"/>
                <a:cs typeface="PNRNKS+SymbolMT"/>
              </a:rPr>
              <a:t>ø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4729238" y="5422321"/>
            <a:ext cx="383285" cy="376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3">
                <a:solidFill>
                  <a:srgbClr val="000000"/>
                </a:solidFill>
                <a:latin typeface="PNRNKS+SymbolMT"/>
                <a:cs typeface="PNRNKS+SymbolMT"/>
              </a:rPr>
              <a:t>l</a:t>
            </a:r>
            <a:r>
              <a:rPr sz="1403" spc="61" baseline="-14930">
                <a:solidFill>
                  <a:srgbClr val="000000"/>
                </a:solidFill>
                <a:latin typeface="NDWMIS+OptimaLTStd-Italic"/>
                <a:cs typeface="NDWMIS+OptimaLTStd-Italic"/>
              </a:rPr>
              <a:t>j</a:t>
            </a:r>
            <a:r>
              <a:rPr sz="1052" spc="60">
                <a:solidFill>
                  <a:srgbClr val="000000"/>
                </a:solidFill>
                <a:latin typeface="NDWMIS+OptimaLTStd-Italic"/>
                <a:cs typeface="NDWMIS+OptimaLTStd-Italic"/>
              </a:rPr>
              <a:t>f</a:t>
            </a:r>
            <a:r>
              <a:rPr sz="1403" baseline="-14930">
                <a:solidFill>
                  <a:srgbClr val="000000"/>
                </a:solidFill>
                <a:latin typeface="NDWMIS+OptimaLTStd-Italic"/>
                <a:cs typeface="NDWMIS+OptimaLTStd-Italic"/>
              </a:rPr>
              <a:t>j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2845343" y="5493587"/>
            <a:ext cx="238912" cy="213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936" spc="-23" baseline="18055">
                <a:solidFill>
                  <a:srgbClr val="000000"/>
                </a:solidFill>
                <a:latin typeface="NDWMIS+OptimaLTStd-Italic"/>
                <a:cs typeface="NDWMIS+OptimaLTStd-Italic"/>
              </a:rPr>
              <a:t>n</a:t>
            </a:r>
            <a:r>
              <a:rPr sz="526">
                <a:solidFill>
                  <a:srgbClr val="000000"/>
                </a:solidFill>
                <a:latin typeface="NDWMIS+OptimaLTStd-Italic"/>
                <a:cs typeface="NDWMIS+OptimaLTStd-Italic"/>
              </a:rPr>
              <a:t>i</a:t>
            </a:r>
            <a:r>
              <a:rPr sz="526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18055">
                <a:solidFill>
                  <a:srgbClr val="000000"/>
                </a:solidFill>
                <a:latin typeface="VGNUTG+OptimaLTStd"/>
                <a:cs typeface="VGNUTG+OptimaLTStd"/>
              </a:rPr>
              <a:t>,</a:t>
            </a:r>
            <a:r>
              <a:rPr sz="936" baseline="18055">
                <a:solidFill>
                  <a:srgbClr val="000000"/>
                </a:solidFill>
                <a:latin typeface="PNRNKS+SymbolMT"/>
                <a:cs typeface="PNRNKS+SymbolMT"/>
              </a:rPr>
              <a:t>l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2995734" y="5526993"/>
            <a:ext cx="116357" cy="179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24"/>
              </a:lnSpc>
              <a:spcBef>
                <a:spcPct val="0"/>
              </a:spcBef>
              <a:spcAft>
                <a:spcPct val="0"/>
              </a:spcAft>
            </a:pPr>
            <a:r>
              <a:rPr sz="526">
                <a:solidFill>
                  <a:srgbClr val="000000"/>
                </a:solidFill>
                <a:latin typeface="NDWMIS+OptimaLTStd-Italic"/>
                <a:cs typeface="NDWMIS+OptimaLTStd-Italic"/>
              </a:rPr>
              <a:t>j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3584709" y="5562486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PNRNKS+SymbolMT"/>
                <a:cs typeface="PNRNKS+SymbolMT"/>
              </a:rPr>
              <a:t>è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4281364" y="5603463"/>
            <a:ext cx="142438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DWMIS+OptimaLTStd-Italic"/>
                <a:cs typeface="NDWMIS+OptimaLTStd-Italic"/>
              </a:rPr>
              <a:t>i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3305256" y="5635609"/>
            <a:ext cx="238132" cy="227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643" spc="64">
                <a:solidFill>
                  <a:srgbClr val="000000"/>
                </a:solidFill>
                <a:latin typeface="NDWMIS+OptimaLTStd-Italic"/>
                <a:cs typeface="NDWMIS+OptimaLTStd-Italic"/>
              </a:rPr>
              <a:t>i</a:t>
            </a:r>
            <a:r>
              <a:rPr sz="643" spc="-23">
                <a:solidFill>
                  <a:srgbClr val="000000"/>
                </a:solidFill>
                <a:latin typeface="PNRNKS+SymbolMT"/>
                <a:cs typeface="PNRNKS+SymbolMT"/>
              </a:rPr>
              <a:t>=</a:t>
            </a: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1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4574726" y="5635609"/>
            <a:ext cx="238024" cy="227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643" spc="64">
                <a:solidFill>
                  <a:srgbClr val="000000"/>
                </a:solidFill>
                <a:latin typeface="NDWMIS+OptimaLTStd-Italic"/>
                <a:cs typeface="NDWMIS+OptimaLTStd-Italic"/>
              </a:rPr>
              <a:t>j</a:t>
            </a:r>
            <a:r>
              <a:rPr sz="643" spc="-23">
                <a:solidFill>
                  <a:srgbClr val="000000"/>
                </a:solidFill>
                <a:latin typeface="PNRNKS+SymbolMT"/>
                <a:cs typeface="PNRNKS+SymbolMT"/>
              </a:rPr>
              <a:t>=</a:t>
            </a: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1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1194012" y="5880503"/>
            <a:ext cx="6148519" cy="402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All</a:t>
            </a:r>
            <a:r>
              <a:rPr sz="1052" spc="89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the</a:t>
            </a:r>
            <a:r>
              <a:rPr sz="1052" spc="8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partial</a:t>
            </a:r>
            <a:r>
              <a:rPr sz="1052" spc="8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derivatives</a:t>
            </a:r>
            <a:r>
              <a:rPr sz="1052" spc="9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of</a:t>
            </a:r>
            <a:r>
              <a:rPr sz="1052" spc="8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the</a:t>
            </a:r>
            <a:r>
              <a:rPr sz="1052" spc="8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function</a:t>
            </a:r>
            <a:r>
              <a:rPr sz="1052" spc="89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1052" spc="1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with</a:t>
            </a:r>
            <a:r>
              <a:rPr sz="1052" spc="8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respect</a:t>
            </a:r>
            <a:r>
              <a:rPr sz="1052" spc="89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to</a:t>
            </a:r>
            <a:r>
              <a:rPr sz="1052" spc="89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2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and</a:t>
            </a:r>
            <a:r>
              <a:rPr sz="1052" spc="8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MFVWNN+STIXGeneral-Regular"/>
                <a:cs typeface="MFVWNN+STIXGeneral-Regular"/>
              </a:rPr>
              <a:t>λ</a:t>
            </a:r>
            <a:r>
              <a:rPr sz="1052" spc="2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vanish</a:t>
            </a:r>
            <a:r>
              <a:rPr sz="1052" spc="9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at</a:t>
            </a:r>
            <a:r>
              <a:rPr sz="1052" spc="89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the</a:t>
            </a:r>
            <a:r>
              <a:rPr sz="1052" spc="8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minimum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4719940" y="5974436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JCBJR+OptimaLTStd-Italic"/>
                <a:cs typeface="VJCBJR+OptimaLTStd-Italic"/>
              </a:rPr>
              <a:t>i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5118940" y="5974436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JCBJR+OptimaLTStd-Italic"/>
                <a:cs typeface="VJCBJR+OptimaLTStd-Italic"/>
              </a:rPr>
              <a:t>j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1015804" y="6058549"/>
            <a:ext cx="4875812" cy="360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point. </a:t>
            </a:r>
            <a:r>
              <a:rPr sz="1052" spc="-23">
                <a:solidFill>
                  <a:srgbClr val="000000"/>
                </a:solidFill>
                <a:latin typeface="VGNUTG+OptimaLTStd"/>
                <a:cs typeface="VGNUTG+OptimaLTStd"/>
              </a:rPr>
              <a:t>For</a:t>
            </a:r>
            <a:r>
              <a:rPr sz="1052" spc="23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example, the partial derivative of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1052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with respect to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1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is given </a:t>
            </a:r>
            <a:r>
              <a:rPr sz="1052" spc="-18">
                <a:solidFill>
                  <a:srgbClr val="000000"/>
                </a:solidFill>
                <a:latin typeface="VGNUTG+OptimaLTStd"/>
                <a:cs typeface="VGNUTG+OptimaLTStd"/>
              </a:rPr>
              <a:t>by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4588317" y="6134838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JCBJR+OptimaLTStd-Italic"/>
                <a:cs typeface="VJCBJR+OptimaLTStd-Italic"/>
              </a:rPr>
              <a:t>i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4018666" y="6355235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3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4291166" y="6375678"/>
            <a:ext cx="501475" cy="5483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æ</a:t>
            </a:r>
            <a:r>
              <a:rPr sz="1052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12">
                <a:solidFill>
                  <a:srgbClr val="000000"/>
                </a:solidFill>
                <a:latin typeface="RUTLWA+SymbolMT"/>
                <a:cs typeface="RUTLWA+SymbolMT"/>
              </a:rPr>
              <a:t>¶</a:t>
            </a:r>
            <a:r>
              <a:rPr sz="1052">
                <a:solidFill>
                  <a:srgbClr val="000000"/>
                </a:solidFill>
                <a:latin typeface="WQIOKD+OptimaLTStd-Italic"/>
                <a:cs typeface="WQIOKD+OptimaLTStd-Italic"/>
              </a:rPr>
              <a:t>f</a:t>
            </a:r>
            <a:r>
              <a:rPr sz="1052" spc="4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ö</a:t>
            </a:r>
          </a:p>
          <a:p>
            <a:pPr marL="203659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WQIOKD+OptimaLTStd-Italic"/>
                <a:cs typeface="WQIOKD+OptimaLTStd-Italic"/>
              </a:rPr>
              <a:t>j</a:t>
            </a:r>
          </a:p>
          <a:p>
            <a:pPr marL="82205" marR="0">
              <a:lnSpc>
                <a:spcPts val="1289"/>
              </a:lnSpc>
              <a:spcBef>
                <a:spcPts val="113"/>
              </a:spcBef>
              <a:spcAft>
                <a:spcPct val="0"/>
              </a:spcAft>
            </a:pPr>
            <a:r>
              <a:rPr sz="1052" spc="-12">
                <a:solidFill>
                  <a:srgbClr val="000000"/>
                </a:solidFill>
                <a:latin typeface="RUTLWA+SymbolMT"/>
                <a:cs typeface="RUTLWA+SymbolMT"/>
              </a:rPr>
              <a:t>¶</a:t>
            </a:r>
            <a:r>
              <a:rPr sz="1052">
                <a:solidFill>
                  <a:srgbClr val="000000"/>
                </a:solidFill>
                <a:latin typeface="WQIOKD+OptimaLTStd-Italic"/>
                <a:cs typeface="WQIOKD+OptimaLTStd-Italic"/>
              </a:rPr>
              <a:t>n</a:t>
            </a:r>
          </a:p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è</a:t>
            </a:r>
            <a:r>
              <a:rPr sz="1052" spc="15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ø</a:t>
            </a:r>
          </a:p>
          <a:p>
            <a:pPr marL="215225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WQIOKD+OptimaLTStd-Italic"/>
                <a:cs typeface="WQIOKD+OptimaLTStd-Italic"/>
              </a:rPr>
              <a:t>i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1828476" y="6381292"/>
            <a:ext cx="690744" cy="561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772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-12">
                <a:solidFill>
                  <a:srgbClr val="000000"/>
                </a:solidFill>
                <a:latin typeface="RUTLWA+SymbolMT"/>
                <a:cs typeface="RUTLWA+SymbolMT"/>
              </a:rPr>
              <a:t>¶</a:t>
            </a:r>
            <a:r>
              <a:rPr sz="1052">
                <a:solidFill>
                  <a:srgbClr val="000000"/>
                </a:solidFill>
                <a:latin typeface="WQIOKD+OptimaLTStd-Italic"/>
                <a:cs typeface="WQIOKD+OptimaLTStd-Italic"/>
              </a:rPr>
              <a:t>F</a:t>
            </a:r>
          </a:p>
          <a:p>
            <a:pPr marL="0" marR="0">
              <a:lnSpc>
                <a:spcPts val="1289"/>
              </a:lnSpc>
              <a:spcBef>
                <a:spcPts val="120"/>
              </a:spcBef>
              <a:spcAft>
                <a:spcPct val="0"/>
              </a:spcAft>
            </a:pPr>
            <a:r>
              <a:rPr sz="1052" spc="-12">
                <a:solidFill>
                  <a:srgbClr val="000000"/>
                </a:solidFill>
                <a:latin typeface="RUTLWA+SymbolMT"/>
                <a:cs typeface="RUTLWA+SymbolMT"/>
              </a:rPr>
              <a:t>¶</a:t>
            </a:r>
            <a:r>
              <a:rPr sz="1052" spc="-43">
                <a:solidFill>
                  <a:srgbClr val="000000"/>
                </a:solidFill>
                <a:latin typeface="WQIOKD+OptimaLTStd-Italic"/>
                <a:cs typeface="WQIOKD+OptimaLTStd-Italic"/>
              </a:rPr>
              <a:t>n</a:t>
            </a:r>
            <a:r>
              <a:rPr sz="936" baseline="-14972">
                <a:solidFill>
                  <a:srgbClr val="000000"/>
                </a:solidFill>
                <a:latin typeface="WQIOKD+OptimaLTStd-Italic"/>
                <a:cs typeface="WQIOKD+OptimaLTStd-Italic"/>
              </a:rPr>
              <a:t>i</a:t>
            </a:r>
            <a:r>
              <a:rPr sz="936" spc="1196" baseline="-149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WQIOKD+OptimaLTStd-Italic"/>
                <a:cs typeface="WQIOKD+OptimaLTStd-Italic"/>
              </a:rPr>
              <a:t>RT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2163130" y="6381266"/>
            <a:ext cx="275610" cy="298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579" spc="-36" baseline="24388">
                <a:solidFill>
                  <a:srgbClr val="000000"/>
                </a:solidFill>
                <a:latin typeface="WQIOKD+OptimaLTStd-Italic"/>
                <a:cs typeface="WQIOKD+OptimaLTStd-Italic"/>
              </a:rPr>
              <a:t>G</a:t>
            </a:r>
            <a:r>
              <a:rPr sz="643" spc="-92">
                <a:solidFill>
                  <a:srgbClr val="000000"/>
                </a:solidFill>
                <a:latin typeface="WQIOKD+OptimaLTStd-Italic"/>
                <a:cs typeface="WQIOKD+OptimaLTStd-Italic"/>
              </a:rPr>
              <a:t>i</a:t>
            </a:r>
            <a:r>
              <a:rPr sz="936" baseline="24388">
                <a:solidFill>
                  <a:srgbClr val="000000"/>
                </a:solidFill>
                <a:latin typeface="VGNUTG+OptimaLTStd"/>
                <a:cs typeface="VGNUTG+OptimaLTStd"/>
              </a:rPr>
              <a:t>0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2768376" y="6392252"/>
            <a:ext cx="211027" cy="3921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579" spc="-44" baseline="24388">
                <a:solidFill>
                  <a:srgbClr val="000000"/>
                </a:solidFill>
                <a:latin typeface="WQIOKD+OptimaLTStd-Italic"/>
                <a:cs typeface="WQIOKD+OptimaLTStd-Italic"/>
              </a:rPr>
              <a:t>n</a:t>
            </a:r>
            <a:r>
              <a:rPr sz="643">
                <a:solidFill>
                  <a:srgbClr val="000000"/>
                </a:solidFill>
                <a:latin typeface="WQIOKD+OptimaLTStd-Italic"/>
                <a:cs typeface="WQIOKD+OptimaLTStd-Italic"/>
              </a:rPr>
              <a:t>i</a:t>
            </a:r>
          </a:p>
          <a:p>
            <a:pPr marL="31036" marR="0">
              <a:lnSpc>
                <a:spcPts val="772"/>
              </a:lnSpc>
              <a:spcBef>
                <a:spcPts val="49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WQIOKD+OptimaLTStd-Italic"/>
                <a:cs typeface="WQIOKD+OptimaLTStd-Italic"/>
              </a:rPr>
              <a:t>c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3530014" y="6392252"/>
            <a:ext cx="211044" cy="3921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579" spc="-43" baseline="24436">
                <a:solidFill>
                  <a:srgbClr val="000000"/>
                </a:solidFill>
                <a:latin typeface="WQIOKD+OptimaLTStd-Italic"/>
                <a:cs typeface="WQIOKD+OptimaLTStd-Italic"/>
              </a:rPr>
              <a:t>n</a:t>
            </a:r>
            <a:r>
              <a:rPr sz="643">
                <a:solidFill>
                  <a:srgbClr val="000000"/>
                </a:solidFill>
                <a:latin typeface="WQIOKD+OptimaLTStd-Italic"/>
                <a:cs typeface="WQIOKD+OptimaLTStd-Italic"/>
              </a:rPr>
              <a:t>i</a:t>
            </a:r>
          </a:p>
          <a:p>
            <a:pPr marL="31025" marR="0">
              <a:lnSpc>
                <a:spcPts val="772"/>
              </a:lnSpc>
              <a:spcBef>
                <a:spcPts val="49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WQIOKD+OptimaLTStd-Italic"/>
                <a:cs typeface="WQIOKD+OptimaLTStd-Italic"/>
              </a:rPr>
              <a:t>c</a:t>
            </a:r>
          </a:p>
        </p:txBody>
      </p:sp>
      <p:sp>
        <p:nvSpPr>
          <p:cNvPr id="80" name="object 80"/>
          <p:cNvSpPr txBox="1"/>
          <p:nvPr/>
        </p:nvSpPr>
        <p:spPr>
          <a:xfrm>
            <a:off x="3945334" y="6383409"/>
            <a:ext cx="591611" cy="7284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77"/>
              </a:lnSpc>
              <a:spcBef>
                <a:spcPct val="0"/>
              </a:spcBef>
              <a:spcAft>
                <a:spcPct val="0"/>
              </a:spcAft>
            </a:pPr>
            <a:r>
              <a:rPr sz="2105">
                <a:solidFill>
                  <a:srgbClr val="000000"/>
                </a:solidFill>
                <a:latin typeface="RUTLWA+SymbolMT"/>
                <a:cs typeface="RUTLWA+SymbolMT"/>
              </a:rPr>
              <a:t>å</a:t>
            </a:r>
          </a:p>
        </p:txBody>
      </p:sp>
      <p:sp>
        <p:nvSpPr>
          <p:cNvPr id="81" name="object 81"/>
          <p:cNvSpPr txBox="1"/>
          <p:nvPr/>
        </p:nvSpPr>
        <p:spPr>
          <a:xfrm>
            <a:off x="2047958" y="6463363"/>
            <a:ext cx="273884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=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2370096" y="6463364"/>
            <a:ext cx="404279" cy="371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46">
                <a:solidFill>
                  <a:srgbClr val="000000"/>
                </a:solidFill>
                <a:latin typeface="RUTLWA+SymbolMT"/>
                <a:cs typeface="RUTLWA+SymbolMT"/>
              </a:rPr>
              <a:t>+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ln</a:t>
            </a:r>
          </a:p>
        </p:txBody>
      </p:sp>
      <p:sp>
        <p:nvSpPr>
          <p:cNvPr id="83" name="object 83"/>
          <p:cNvSpPr txBox="1"/>
          <p:nvPr/>
        </p:nvSpPr>
        <p:spPr>
          <a:xfrm>
            <a:off x="3083479" y="6463364"/>
            <a:ext cx="439097" cy="371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1">
                <a:solidFill>
                  <a:srgbClr val="000000"/>
                </a:solidFill>
                <a:latin typeface="RUTLWA+SymbolMT"/>
                <a:cs typeface="RUTLWA+SymbolMT"/>
              </a:rPr>
              <a:t>+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1</a:t>
            </a: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-</a:t>
            </a:r>
          </a:p>
        </p:txBody>
      </p:sp>
      <p:sp>
        <p:nvSpPr>
          <p:cNvPr id="84" name="object 84"/>
          <p:cNvSpPr txBox="1"/>
          <p:nvPr/>
        </p:nvSpPr>
        <p:spPr>
          <a:xfrm>
            <a:off x="3845118" y="6463363"/>
            <a:ext cx="273884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+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4150012" y="6463441"/>
            <a:ext cx="366993" cy="37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l</a:t>
            </a:r>
          </a:p>
          <a:p>
            <a:pPr marL="141154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ç</a:t>
            </a:r>
          </a:p>
          <a:p>
            <a:pPr marL="90445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WQIOKD+OptimaLTStd-Italic"/>
                <a:cs typeface="WQIOKD+OptimaLTStd-Italic"/>
              </a:rPr>
              <a:t>j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4572001" y="6449656"/>
            <a:ext cx="1371086" cy="417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814" marR="0">
              <a:lnSpc>
                <a:spcPts val="153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=</a:t>
            </a:r>
            <a:r>
              <a:rPr sz="105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0</a:t>
            </a:r>
            <a:r>
              <a:rPr sz="1052" spc="7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28">
                <a:solidFill>
                  <a:srgbClr val="000000"/>
                </a:solidFill>
                <a:latin typeface="RUTLWA+SymbolMT"/>
                <a:cs typeface="RUTLWA+SymbolMT"/>
              </a:rPr>
              <a:t>(</a:t>
            </a:r>
            <a:r>
              <a:rPr sz="1052">
                <a:solidFill>
                  <a:srgbClr val="000000"/>
                </a:solidFill>
                <a:latin typeface="WQIOKD+OptimaLTStd-Italic"/>
                <a:cs typeface="WQIOKD+OptimaLTStd-Italic"/>
              </a:rPr>
              <a:t>i</a:t>
            </a:r>
            <a:r>
              <a:rPr sz="1052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=</a:t>
            </a:r>
            <a:r>
              <a:rPr sz="1052" spc="-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198">
                <a:solidFill>
                  <a:srgbClr val="000000"/>
                </a:solidFill>
                <a:latin typeface="VGNUTG+OptimaLTStd"/>
                <a:cs typeface="VGNUTG+OptimaLTStd"/>
              </a:rPr>
              <a:t>1,</a:t>
            </a:r>
            <a:r>
              <a:rPr sz="1052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33">
                <a:solidFill>
                  <a:srgbClr val="000000"/>
                </a:solidFill>
                <a:latin typeface="VGNUTG+OptimaLTStd"/>
                <a:cs typeface="VGNUTG+OptimaLTStd"/>
              </a:rPr>
              <a:t>2,</a:t>
            </a:r>
            <a:r>
              <a:rPr sz="1052" spc="33">
                <a:solidFill>
                  <a:srgbClr val="000000"/>
                </a:solidFill>
                <a:latin typeface="RUTLWA+SymbolMT"/>
                <a:cs typeface="RUTLWA+SymbolMT"/>
              </a:rPr>
              <a:t>¼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,</a:t>
            </a:r>
            <a:r>
              <a:rPr sz="1052" spc="-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82">
                <a:solidFill>
                  <a:srgbClr val="000000"/>
                </a:solidFill>
                <a:latin typeface="WQIOKD+OptimaLTStd-Italic"/>
                <a:cs typeface="WQIOKD+OptimaLTStd-Italic"/>
              </a:rPr>
              <a:t>c</a:t>
            </a:r>
            <a:r>
              <a:rPr sz="1228">
                <a:solidFill>
                  <a:srgbClr val="000000"/>
                </a:solidFill>
                <a:latin typeface="RUTLWA+SymbolMT"/>
                <a:cs typeface="RUTLWA+SymbolMT"/>
              </a:rPr>
              <a:t>)</a:t>
            </a:r>
          </a:p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÷</a:t>
            </a:r>
          </a:p>
        </p:txBody>
      </p:sp>
      <p:sp>
        <p:nvSpPr>
          <p:cNvPr id="87" name="object 87"/>
          <p:cNvSpPr txBox="1"/>
          <p:nvPr/>
        </p:nvSpPr>
        <p:spPr>
          <a:xfrm>
            <a:off x="2599840" y="6538426"/>
            <a:ext cx="591611" cy="7284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77"/>
              </a:lnSpc>
              <a:spcBef>
                <a:spcPct val="0"/>
              </a:spcBef>
              <a:spcAft>
                <a:spcPct val="0"/>
              </a:spcAft>
            </a:pPr>
            <a:r>
              <a:rPr sz="2105">
                <a:solidFill>
                  <a:srgbClr val="000000"/>
                </a:solidFill>
                <a:latin typeface="RUTLWA+SymbolMT"/>
                <a:cs typeface="RUTLWA+SymbolMT"/>
              </a:rPr>
              <a:t>å</a:t>
            </a:r>
          </a:p>
        </p:txBody>
      </p:sp>
      <p:sp>
        <p:nvSpPr>
          <p:cNvPr id="88" name="object 88"/>
          <p:cNvSpPr txBox="1"/>
          <p:nvPr/>
        </p:nvSpPr>
        <p:spPr>
          <a:xfrm>
            <a:off x="3361478" y="6538426"/>
            <a:ext cx="591611" cy="7284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77"/>
              </a:lnSpc>
              <a:spcBef>
                <a:spcPct val="0"/>
              </a:spcBef>
              <a:spcAft>
                <a:spcPct val="0"/>
              </a:spcAft>
            </a:pPr>
            <a:r>
              <a:rPr sz="2105">
                <a:solidFill>
                  <a:srgbClr val="000000"/>
                </a:solidFill>
                <a:latin typeface="RUTLWA+SymbolMT"/>
                <a:cs typeface="RUTLWA+SymbolMT"/>
              </a:rPr>
              <a:t>å</a:t>
            </a:r>
          </a:p>
        </p:txBody>
      </p:sp>
      <p:sp>
        <p:nvSpPr>
          <p:cNvPr id="89" name="object 89"/>
          <p:cNvSpPr txBox="1"/>
          <p:nvPr/>
        </p:nvSpPr>
        <p:spPr>
          <a:xfrm>
            <a:off x="2915009" y="6629379"/>
            <a:ext cx="310440" cy="3657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 spc="-43">
                <a:solidFill>
                  <a:srgbClr val="000000"/>
                </a:solidFill>
                <a:latin typeface="WQIOKD+OptimaLTStd-Italic"/>
                <a:cs typeface="WQIOKD+OptimaLTStd-Italic"/>
              </a:rPr>
              <a:t>n</a:t>
            </a:r>
            <a:r>
              <a:rPr sz="936" baseline="-14977">
                <a:solidFill>
                  <a:srgbClr val="000000"/>
                </a:solidFill>
                <a:latin typeface="WQIOKD+OptimaLTStd-Italic"/>
                <a:cs typeface="WQIOKD+OptimaLTStd-Italic"/>
              </a:rPr>
              <a:t>k</a:t>
            </a:r>
          </a:p>
        </p:txBody>
      </p:sp>
      <p:sp>
        <p:nvSpPr>
          <p:cNvPr id="90" name="object 90"/>
          <p:cNvSpPr txBox="1"/>
          <p:nvPr/>
        </p:nvSpPr>
        <p:spPr>
          <a:xfrm>
            <a:off x="3676648" y="6629379"/>
            <a:ext cx="310429" cy="3657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 spc="-43">
                <a:solidFill>
                  <a:srgbClr val="000000"/>
                </a:solidFill>
                <a:latin typeface="WQIOKD+OptimaLTStd-Italic"/>
                <a:cs typeface="WQIOKD+OptimaLTStd-Italic"/>
              </a:rPr>
              <a:t>n</a:t>
            </a:r>
            <a:r>
              <a:rPr sz="936" baseline="-14977">
                <a:solidFill>
                  <a:srgbClr val="000000"/>
                </a:solidFill>
                <a:latin typeface="WQIOKD+OptimaLTStd-Italic"/>
                <a:cs typeface="WQIOKD+OptimaLTStd-Italic"/>
              </a:rPr>
              <a:t>k</a:t>
            </a:r>
          </a:p>
        </p:txBody>
      </p:sp>
      <p:sp>
        <p:nvSpPr>
          <p:cNvPr id="91" name="object 91"/>
          <p:cNvSpPr txBox="1"/>
          <p:nvPr/>
        </p:nvSpPr>
        <p:spPr>
          <a:xfrm>
            <a:off x="3995424" y="6676730"/>
            <a:ext cx="238115" cy="227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643" spc="64">
                <a:solidFill>
                  <a:srgbClr val="000000"/>
                </a:solidFill>
                <a:latin typeface="WQIOKD+OptimaLTStd-Italic"/>
                <a:cs typeface="WQIOKD+OptimaLTStd-Italic"/>
              </a:rPr>
              <a:t>j</a:t>
            </a:r>
            <a:r>
              <a:rPr sz="643" spc="-23">
                <a:solidFill>
                  <a:srgbClr val="000000"/>
                </a:solidFill>
                <a:latin typeface="RUTLWA+SymbolMT"/>
                <a:cs typeface="RUTLWA+SymbolMT"/>
              </a:rPr>
              <a:t>=</a:t>
            </a: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1</a:t>
            </a:r>
          </a:p>
        </p:txBody>
      </p:sp>
      <p:sp>
        <p:nvSpPr>
          <p:cNvPr id="92" name="object 92"/>
          <p:cNvSpPr txBox="1"/>
          <p:nvPr/>
        </p:nvSpPr>
        <p:spPr>
          <a:xfrm>
            <a:off x="2800806" y="6756559"/>
            <a:ext cx="259893" cy="227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643" spc="68">
                <a:solidFill>
                  <a:srgbClr val="000000"/>
                </a:solidFill>
                <a:latin typeface="WQIOKD+OptimaLTStd-Italic"/>
                <a:cs typeface="WQIOKD+OptimaLTStd-Italic"/>
              </a:rPr>
              <a:t>k</a:t>
            </a:r>
            <a:r>
              <a:rPr sz="643" spc="-23">
                <a:solidFill>
                  <a:srgbClr val="000000"/>
                </a:solidFill>
                <a:latin typeface="RUTLWA+SymbolMT"/>
                <a:cs typeface="RUTLWA+SymbolMT"/>
              </a:rPr>
              <a:t>=</a:t>
            </a: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1</a:t>
            </a:r>
          </a:p>
        </p:txBody>
      </p:sp>
      <p:sp>
        <p:nvSpPr>
          <p:cNvPr id="93" name="object 93"/>
          <p:cNvSpPr txBox="1"/>
          <p:nvPr/>
        </p:nvSpPr>
        <p:spPr>
          <a:xfrm>
            <a:off x="3562431" y="6756559"/>
            <a:ext cx="259886" cy="227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643" spc="68">
                <a:solidFill>
                  <a:srgbClr val="000000"/>
                </a:solidFill>
                <a:latin typeface="WQIOKD+OptimaLTStd-Italic"/>
                <a:cs typeface="WQIOKD+OptimaLTStd-Italic"/>
              </a:rPr>
              <a:t>k</a:t>
            </a:r>
            <a:r>
              <a:rPr sz="643" spc="-23">
                <a:solidFill>
                  <a:srgbClr val="000000"/>
                </a:solidFill>
                <a:latin typeface="RUTLWA+SymbolMT"/>
                <a:cs typeface="RUTLWA+SymbolMT"/>
              </a:rPr>
              <a:t>=</a:t>
            </a: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1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3261680" y="7012964"/>
            <a:ext cx="495743" cy="376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61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936" baseline="-14929">
                <a:solidFill>
                  <a:srgbClr val="000000"/>
                </a:solidFill>
                <a:latin typeface="VJCBJR+OptimaLTStd-Italic"/>
                <a:cs typeface="VJCBJR+OptimaLTStd-Italic"/>
              </a:rPr>
              <a:t>j</a:t>
            </a:r>
            <a:r>
              <a:rPr sz="936" spc="173" baseline="-149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=</a:t>
            </a:r>
            <a:r>
              <a:rPr sz="1052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0</a:t>
            </a:r>
          </a:p>
        </p:txBody>
      </p:sp>
      <p:sp>
        <p:nvSpPr>
          <p:cNvPr id="95" name="object 95"/>
          <p:cNvSpPr txBox="1"/>
          <p:nvPr/>
        </p:nvSpPr>
        <p:spPr>
          <a:xfrm>
            <a:off x="3685425" y="6999177"/>
            <a:ext cx="278428" cy="4286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32"/>
              </a:lnSpc>
              <a:spcBef>
                <a:spcPct val="0"/>
              </a:spcBef>
              <a:spcAft>
                <a:spcPct val="0"/>
              </a:spcAft>
            </a:pPr>
            <a:r>
              <a:rPr sz="1871">
                <a:solidFill>
                  <a:srgbClr val="000000"/>
                </a:solidFill>
                <a:latin typeface="RUTLWA+SymbolMT"/>
                <a:cs typeface="RUTLWA+SymbolMT"/>
              </a:rPr>
              <a:t>(</a:t>
            </a:r>
          </a:p>
        </p:txBody>
      </p:sp>
      <p:sp>
        <p:nvSpPr>
          <p:cNvPr id="96" name="object 96"/>
          <p:cNvSpPr txBox="1"/>
          <p:nvPr/>
        </p:nvSpPr>
        <p:spPr>
          <a:xfrm>
            <a:off x="3756382" y="6999177"/>
            <a:ext cx="728640" cy="3848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3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j</a:t>
            </a:r>
            <a:r>
              <a:rPr sz="1052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UTLWA+SymbolMT"/>
                <a:cs typeface="RUTLWA+SymbolMT"/>
              </a:rPr>
              <a:t>=</a:t>
            </a:r>
            <a:r>
              <a:rPr sz="1052" spc="-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198">
                <a:solidFill>
                  <a:srgbClr val="000000"/>
                </a:solidFill>
                <a:latin typeface="VGNUTG+OptimaLTStd"/>
                <a:cs typeface="VGNUTG+OptimaLTStd"/>
              </a:rPr>
              <a:t>1,</a:t>
            </a:r>
            <a:r>
              <a:rPr sz="1052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GNUTG+OptimaLTStd"/>
                <a:cs typeface="VGNUTG+OptimaLTStd"/>
              </a:rPr>
              <a:t>2,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3</a:t>
            </a:r>
            <a:r>
              <a:rPr sz="1871" baseline="-8679">
                <a:solidFill>
                  <a:srgbClr val="000000"/>
                </a:solidFill>
                <a:latin typeface="RUTLWA+SymbolMT"/>
                <a:cs typeface="RUTLWA+SymbolMT"/>
              </a:rPr>
              <a:t>)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1015788" y="7333112"/>
            <a:ext cx="2066797" cy="579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WEOIJE+OptimaLTStd-Bold"/>
                <a:cs typeface="WEOIJE+OptimaLTStd-Bold"/>
              </a:rPr>
              <a:t>Solution</a:t>
            </a:r>
          </a:p>
          <a:p>
            <a:pPr marL="0" marR="0">
              <a:lnSpc>
                <a:spcPts val="1252"/>
              </a:lnSpc>
              <a:spcBef>
                <a:spcPts val="298"/>
              </a:spcBef>
              <a:spcAft>
                <a:spcPct val="0"/>
              </a:spcAft>
            </a:pPr>
            <a:r>
              <a:rPr sz="1052" spc="-12">
                <a:solidFill>
                  <a:srgbClr val="000000"/>
                </a:solidFill>
                <a:latin typeface="VGNUTG+OptimaLTStd"/>
                <a:cs typeface="VGNUTG+OptimaLTStd"/>
              </a:rPr>
              <a:t>From</a:t>
            </a:r>
            <a:r>
              <a:rPr sz="1052" spc="12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936" baseline="-22033">
                <a:solidFill>
                  <a:srgbClr val="000000"/>
                </a:solidFill>
                <a:latin typeface="VJCBJR+OptimaLTStd-Italic"/>
                <a:cs typeface="VJCBJR+OptimaLTStd-Italic"/>
              </a:rPr>
              <a:t>j</a:t>
            </a:r>
            <a:r>
              <a:rPr sz="936" spc="61" baseline="-220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= 0ꢀ(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j</a:t>
            </a:r>
            <a:r>
              <a:rPr sz="1052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= 1,</a:t>
            </a:r>
            <a:r>
              <a:rPr sz="1052" spc="-160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2,</a:t>
            </a:r>
            <a:r>
              <a:rPr sz="1052" spc="-160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3), we </a:t>
            </a:r>
            <a:r>
              <a:rPr sz="1052" spc="-14">
                <a:solidFill>
                  <a:srgbClr val="000000"/>
                </a:solidFill>
                <a:latin typeface="VGNUTG+OptimaLTStd"/>
                <a:cs typeface="VGNUTG+OptimaLTStd"/>
              </a:rPr>
              <a:t>have</a:t>
            </a:r>
          </a:p>
        </p:txBody>
      </p:sp>
      <p:sp>
        <p:nvSpPr>
          <p:cNvPr id="98" name="object 98"/>
          <p:cNvSpPr txBox="1"/>
          <p:nvPr/>
        </p:nvSpPr>
        <p:spPr>
          <a:xfrm>
            <a:off x="2949789" y="7820911"/>
            <a:ext cx="1898161" cy="371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1052" spc="2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DUWMQR+OptimaLTStd"/>
                <a:cs typeface="DUWMQR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DUWMQR+OptimaLTStd"/>
                <a:cs typeface="DUWMQR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-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DUWMQR+OptimaLTStd"/>
                <a:cs typeface="DUWMQR+OptimaLTStd"/>
              </a:rPr>
              <a:t>4</a:t>
            </a:r>
            <a:r>
              <a:rPr sz="1052" spc="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DUWMQR+OptimaLTStd"/>
                <a:cs typeface="DUWMQR+OptimaLTStd"/>
              </a:rPr>
              <a:t>0</a:t>
            </a:r>
          </a:p>
        </p:txBody>
      </p:sp>
      <p:sp>
        <p:nvSpPr>
          <p:cNvPr id="99" name="object 99"/>
          <p:cNvSpPr txBox="1"/>
          <p:nvPr/>
        </p:nvSpPr>
        <p:spPr>
          <a:xfrm>
            <a:off x="2977172" y="7899280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1</a:t>
            </a:r>
          </a:p>
        </p:txBody>
      </p:sp>
      <p:sp>
        <p:nvSpPr>
          <p:cNvPr id="100" name="object 100"/>
          <p:cNvSpPr txBox="1"/>
          <p:nvPr/>
        </p:nvSpPr>
        <p:spPr>
          <a:xfrm>
            <a:off x="3305315" y="7899280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4</a:t>
            </a:r>
          </a:p>
        </p:txBody>
      </p:sp>
      <p:sp>
        <p:nvSpPr>
          <p:cNvPr id="101" name="object 101"/>
          <p:cNvSpPr txBox="1"/>
          <p:nvPr/>
        </p:nvSpPr>
        <p:spPr>
          <a:xfrm>
            <a:off x="3556874" y="7899280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5</a:t>
            </a:r>
          </a:p>
        </p:txBody>
      </p:sp>
      <p:sp>
        <p:nvSpPr>
          <p:cNvPr id="102" name="object 102"/>
          <p:cNvSpPr txBox="1"/>
          <p:nvPr/>
        </p:nvSpPr>
        <p:spPr>
          <a:xfrm>
            <a:off x="3872460" y="7899280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6</a:t>
            </a:r>
          </a:p>
        </p:txBody>
      </p:sp>
      <p:sp>
        <p:nvSpPr>
          <p:cNvPr id="103" name="object 103"/>
          <p:cNvSpPr txBox="1"/>
          <p:nvPr/>
        </p:nvSpPr>
        <p:spPr>
          <a:xfrm>
            <a:off x="4124928" y="7899280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DUWMQR+OptimaLTStd"/>
                <a:cs typeface="DUWMQR+OptimaLTStd"/>
              </a:rPr>
              <a:t>8</a:t>
            </a:r>
          </a:p>
        </p:txBody>
      </p:sp>
      <p:sp>
        <p:nvSpPr>
          <p:cNvPr id="104" name="object 104"/>
          <p:cNvSpPr txBox="1"/>
          <p:nvPr/>
        </p:nvSpPr>
        <p:spPr>
          <a:xfrm>
            <a:off x="2526508" y="8144682"/>
            <a:ext cx="2870641" cy="371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1052" spc="4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14">
                <a:solidFill>
                  <a:srgbClr val="000000"/>
                </a:solidFill>
                <a:latin typeface="NJSDIS+OptimaLTStd"/>
                <a:cs typeface="NJSDIS+OptimaLTStd"/>
              </a:rPr>
              <a:t>4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1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13">
                <a:solidFill>
                  <a:srgbClr val="000000"/>
                </a:solidFill>
                <a:latin typeface="NJSDIS+OptimaLTStd"/>
                <a:cs typeface="NJSDIS+OptimaLTStd"/>
              </a:rPr>
              <a:t>4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NJSDIS+OptimaLTStd"/>
                <a:cs typeface="NJSDIS+OptimaLTStd"/>
              </a:rPr>
              <a:t>6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111">
                <a:solidFill>
                  <a:srgbClr val="000000"/>
                </a:solidFill>
                <a:latin typeface="PNAQLB+SymbolMT"/>
                <a:cs typeface="PNAQLB+SymbolMT"/>
              </a:rPr>
              <a:t>-</a:t>
            </a:r>
            <a:r>
              <a:rPr sz="1052">
                <a:solidFill>
                  <a:srgbClr val="000000"/>
                </a:solidFill>
                <a:latin typeface="NJSDIS+OptimaLTStd"/>
                <a:cs typeface="NJSDIS+OptimaLTStd"/>
              </a:rPr>
              <a:t>14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NJSDIS+OptimaLTStd"/>
                <a:cs typeface="NJSDIS+OptimaLTStd"/>
              </a:rPr>
              <a:t>0</a:t>
            </a:r>
          </a:p>
        </p:txBody>
      </p:sp>
      <p:sp>
        <p:nvSpPr>
          <p:cNvPr id="105" name="object 105"/>
          <p:cNvSpPr txBox="1"/>
          <p:nvPr/>
        </p:nvSpPr>
        <p:spPr>
          <a:xfrm>
            <a:off x="2561782" y="822305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</a:p>
        </p:txBody>
      </p:sp>
      <p:sp>
        <p:nvSpPr>
          <p:cNvPr id="106" name="object 106"/>
          <p:cNvSpPr txBox="1"/>
          <p:nvPr/>
        </p:nvSpPr>
        <p:spPr>
          <a:xfrm>
            <a:off x="2898763" y="822305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1</a:t>
            </a:r>
          </a:p>
        </p:txBody>
      </p:sp>
      <p:sp>
        <p:nvSpPr>
          <p:cNvPr id="107" name="object 107"/>
          <p:cNvSpPr txBox="1"/>
          <p:nvPr/>
        </p:nvSpPr>
        <p:spPr>
          <a:xfrm>
            <a:off x="3213440" y="822305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2</a:t>
            </a:r>
          </a:p>
        </p:txBody>
      </p:sp>
      <p:sp>
        <p:nvSpPr>
          <p:cNvPr id="108" name="object 108"/>
          <p:cNvSpPr txBox="1"/>
          <p:nvPr/>
        </p:nvSpPr>
        <p:spPr>
          <a:xfrm>
            <a:off x="3529026" y="822305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3</a:t>
            </a:r>
          </a:p>
        </p:txBody>
      </p:sp>
      <p:sp>
        <p:nvSpPr>
          <p:cNvPr id="109" name="object 109"/>
          <p:cNvSpPr txBox="1"/>
          <p:nvPr/>
        </p:nvSpPr>
        <p:spPr>
          <a:xfrm>
            <a:off x="3842297" y="822305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7</a:t>
            </a:r>
          </a:p>
        </p:txBody>
      </p:sp>
      <p:sp>
        <p:nvSpPr>
          <p:cNvPr id="110" name="object 110"/>
          <p:cNvSpPr txBox="1"/>
          <p:nvPr/>
        </p:nvSpPr>
        <p:spPr>
          <a:xfrm>
            <a:off x="4163006" y="822305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8</a:t>
            </a:r>
          </a:p>
        </p:txBody>
      </p:sp>
      <p:sp>
        <p:nvSpPr>
          <p:cNvPr id="111" name="object 111"/>
          <p:cNvSpPr txBox="1"/>
          <p:nvPr/>
        </p:nvSpPr>
        <p:spPr>
          <a:xfrm>
            <a:off x="4484621" y="822305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JSDIS+OptimaLTStd"/>
                <a:cs typeface="NJSDIS+OptimaLTStd"/>
              </a:rPr>
              <a:t>9</a:t>
            </a:r>
          </a:p>
        </p:txBody>
      </p:sp>
      <p:sp>
        <p:nvSpPr>
          <p:cNvPr id="112" name="object 112"/>
          <p:cNvSpPr txBox="1"/>
          <p:nvPr/>
        </p:nvSpPr>
        <p:spPr>
          <a:xfrm>
            <a:off x="2675028" y="8468454"/>
            <a:ext cx="2536964" cy="371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1052" spc="4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1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 spc="3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-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  <a:r>
              <a:rPr sz="1052" spc="-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AQLB+SymbolMT"/>
                <a:cs typeface="PNAQLB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OHHED+OptimaLTStd"/>
                <a:cs typeface="VOHHED+OptimaLTStd"/>
              </a:rPr>
              <a:t>0</a:t>
            </a:r>
          </a:p>
        </p:txBody>
      </p:sp>
      <p:sp>
        <p:nvSpPr>
          <p:cNvPr id="113" name="object 113"/>
          <p:cNvSpPr txBox="1"/>
          <p:nvPr/>
        </p:nvSpPr>
        <p:spPr>
          <a:xfrm>
            <a:off x="2707516" y="854682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3</a:t>
            </a:r>
          </a:p>
        </p:txBody>
      </p:sp>
      <p:sp>
        <p:nvSpPr>
          <p:cNvPr id="114" name="object 114"/>
          <p:cNvSpPr txBox="1"/>
          <p:nvPr/>
        </p:nvSpPr>
        <p:spPr>
          <a:xfrm>
            <a:off x="2969733" y="854682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1</a:t>
            </a:r>
          </a:p>
        </p:txBody>
      </p:sp>
      <p:sp>
        <p:nvSpPr>
          <p:cNvPr id="115" name="object 115"/>
          <p:cNvSpPr txBox="1"/>
          <p:nvPr/>
        </p:nvSpPr>
        <p:spPr>
          <a:xfrm>
            <a:off x="3277884" y="854682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2</a:t>
            </a:r>
          </a:p>
        </p:txBody>
      </p:sp>
      <p:sp>
        <p:nvSpPr>
          <p:cNvPr id="116" name="object 116"/>
          <p:cNvSpPr txBox="1"/>
          <p:nvPr/>
        </p:nvSpPr>
        <p:spPr>
          <a:xfrm>
            <a:off x="3593469" y="854682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3</a:t>
            </a:r>
          </a:p>
        </p:txBody>
      </p:sp>
      <p:sp>
        <p:nvSpPr>
          <p:cNvPr id="117" name="object 117"/>
          <p:cNvSpPr txBox="1"/>
          <p:nvPr/>
        </p:nvSpPr>
        <p:spPr>
          <a:xfrm>
            <a:off x="3843623" y="854682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4</a:t>
            </a:r>
          </a:p>
        </p:txBody>
      </p:sp>
      <p:sp>
        <p:nvSpPr>
          <p:cNvPr id="118" name="object 118"/>
          <p:cNvSpPr txBox="1"/>
          <p:nvPr/>
        </p:nvSpPr>
        <p:spPr>
          <a:xfrm>
            <a:off x="4095182" y="854682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5</a:t>
            </a:r>
          </a:p>
        </p:txBody>
      </p:sp>
      <p:sp>
        <p:nvSpPr>
          <p:cNvPr id="119" name="object 119"/>
          <p:cNvSpPr txBox="1"/>
          <p:nvPr/>
        </p:nvSpPr>
        <p:spPr>
          <a:xfrm>
            <a:off x="4412172" y="854682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OHHED+OptimaLTStd"/>
                <a:cs typeface="VOHHED+OptimaLTStd"/>
              </a:rPr>
              <a:t>9</a:t>
            </a:r>
          </a:p>
        </p:txBody>
      </p:sp>
      <p:sp>
        <p:nvSpPr>
          <p:cNvPr id="120" name="object 120"/>
          <p:cNvSpPr txBox="1"/>
          <p:nvPr/>
        </p:nvSpPr>
        <p:spPr>
          <a:xfrm>
            <a:off x="1471800" y="8798984"/>
            <a:ext cx="591611" cy="7284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77"/>
              </a:lnSpc>
              <a:spcBef>
                <a:spcPct val="0"/>
              </a:spcBef>
              <a:spcAft>
                <a:spcPct val="0"/>
              </a:spcAft>
            </a:pPr>
            <a:r>
              <a:rPr sz="2105">
                <a:solidFill>
                  <a:srgbClr val="000000"/>
                </a:solidFill>
                <a:latin typeface="PNRNKS+SymbolMT"/>
                <a:cs typeface="PNRNKS+SymbolMT"/>
              </a:rPr>
              <a:t>å</a:t>
            </a:r>
          </a:p>
        </p:txBody>
      </p:sp>
      <p:sp>
        <p:nvSpPr>
          <p:cNvPr id="121" name="object 121"/>
          <p:cNvSpPr txBox="1"/>
          <p:nvPr/>
        </p:nvSpPr>
        <p:spPr>
          <a:xfrm>
            <a:off x="1671380" y="8828518"/>
            <a:ext cx="163834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HDENKF+OptimaLTStd-Italic"/>
                <a:cs typeface="HDENKF+OptimaLTStd-Italic"/>
              </a:rPr>
              <a:t>c</a:t>
            </a:r>
          </a:p>
        </p:txBody>
      </p:sp>
      <p:sp>
        <p:nvSpPr>
          <p:cNvPr id="122" name="object 122"/>
          <p:cNvSpPr txBox="1"/>
          <p:nvPr/>
        </p:nvSpPr>
        <p:spPr>
          <a:xfrm>
            <a:off x="1015773" y="8881339"/>
            <a:ext cx="623628" cy="376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Let</a:t>
            </a:r>
            <a:r>
              <a:rPr sz="1052" spc="-6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 spc="-25">
                <a:solidFill>
                  <a:srgbClr val="000000"/>
                </a:solidFill>
                <a:latin typeface="HDENKF+OptimaLTStd-Italic"/>
                <a:cs typeface="HDENKF+OptimaLTStd-Italic"/>
              </a:rPr>
              <a:t>n</a:t>
            </a:r>
            <a:r>
              <a:rPr sz="936" baseline="-14896">
                <a:solidFill>
                  <a:srgbClr val="000000"/>
                </a:solidFill>
                <a:latin typeface="HDENKF+OptimaLTStd-Italic"/>
                <a:cs typeface="HDENKF+OptimaLTStd-Italic"/>
              </a:rPr>
              <a:t>s</a:t>
            </a:r>
            <a:r>
              <a:rPr sz="936" spc="140" baseline="-148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PNRNKS+SymbolMT"/>
                <a:cs typeface="PNRNKS+SymbolMT"/>
              </a:rPr>
              <a:t>=</a:t>
            </a:r>
          </a:p>
        </p:txBody>
      </p:sp>
      <p:sp>
        <p:nvSpPr>
          <p:cNvPr id="123" name="object 123"/>
          <p:cNvSpPr txBox="1"/>
          <p:nvPr/>
        </p:nvSpPr>
        <p:spPr>
          <a:xfrm>
            <a:off x="1812004" y="8874655"/>
            <a:ext cx="5438291" cy="3633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HDENKF+OptimaLTStd-Italic"/>
                <a:cs typeface="HDENKF+OptimaLTStd-Italic"/>
              </a:rPr>
              <a:t>n</a:t>
            </a:r>
            <a:r>
              <a:rPr sz="1052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in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the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relation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(</a:t>
            </a:r>
            <a:r>
              <a:rPr sz="1052">
                <a:solidFill>
                  <a:srgbClr val="000000"/>
                </a:solidFill>
                <a:latin typeface="MFVWNN+STIXGeneral-Regular"/>
                <a:cs typeface="MFVWNN+STIXGeneral-Regular"/>
              </a:rPr>
              <a:t>∂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F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/</a:t>
            </a:r>
            <a:r>
              <a:rPr sz="1052">
                <a:solidFill>
                  <a:srgbClr val="000000"/>
                </a:solidFill>
                <a:latin typeface="MFVWNN+STIXGeneral-Regular"/>
                <a:cs typeface="MFVWNN+STIXGeneral-Regular"/>
              </a:rPr>
              <a:t>∂</a:t>
            </a:r>
            <a:r>
              <a:rPr sz="1052" spc="156">
                <a:solidFill>
                  <a:srgbClr val="000000"/>
                </a:solidFill>
                <a:latin typeface="VJCBJR+OptimaLTStd-Italic"/>
                <a:cs typeface="VJCBJR+OptimaLTStd-Italic"/>
              </a:rPr>
              <a:t>n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)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=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 spc="-12">
                <a:solidFill>
                  <a:srgbClr val="000000"/>
                </a:solidFill>
                <a:latin typeface="VGNUTG+OptimaLTStd"/>
                <a:cs typeface="VGNUTG+OptimaLTStd"/>
              </a:rPr>
              <a:t>0ꢀ(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i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=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1,</a:t>
            </a:r>
            <a:r>
              <a:rPr sz="1052" spc="-161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2,</a:t>
            </a:r>
            <a:r>
              <a:rPr sz="1052" spc="-29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…,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JCBJR+OptimaLTStd-Italic"/>
                <a:cs typeface="VJCBJR+OptimaLTStd-Italic"/>
              </a:rPr>
              <a:t>c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)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and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transform</a:t>
            </a:r>
            <a:r>
              <a:rPr sz="1052" spc="-33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logarithms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into</a:t>
            </a:r>
            <a:r>
              <a:rPr sz="1052" spc="-3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exponen-</a:t>
            </a:r>
          </a:p>
          <a:p>
            <a:pPr marL="6872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HDENKF+OptimaLTStd-Italic"/>
                <a:cs typeface="HDENKF+OptimaLTStd-Italic"/>
              </a:rPr>
              <a:t>k</a:t>
            </a:r>
            <a:r>
              <a:rPr sz="643" spc="94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643">
                <a:solidFill>
                  <a:srgbClr val="000000"/>
                </a:solidFill>
                <a:latin typeface="VJCBJR+OptimaLTStd-Italic"/>
                <a:cs typeface="VJCBJR+OptimaLTStd-Italic"/>
              </a:rPr>
              <a:t>i</a:t>
            </a:r>
          </a:p>
        </p:txBody>
      </p:sp>
      <p:sp>
        <p:nvSpPr>
          <p:cNvPr id="124" name="object 124"/>
          <p:cNvSpPr txBox="1"/>
          <p:nvPr/>
        </p:nvSpPr>
        <p:spPr>
          <a:xfrm>
            <a:off x="1672785" y="9017117"/>
            <a:ext cx="259875" cy="227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643" spc="68">
                <a:solidFill>
                  <a:srgbClr val="000000"/>
                </a:solidFill>
                <a:latin typeface="HDENKF+OptimaLTStd-Italic"/>
                <a:cs typeface="HDENKF+OptimaLTStd-Italic"/>
              </a:rPr>
              <a:t>k</a:t>
            </a:r>
            <a:r>
              <a:rPr sz="643" spc="-23">
                <a:solidFill>
                  <a:srgbClr val="000000"/>
                </a:solidFill>
                <a:latin typeface="PNRNKS+SymbolMT"/>
                <a:cs typeface="PNRNKS+SymbolMT"/>
              </a:rPr>
              <a:t>=</a:t>
            </a:r>
            <a:r>
              <a:rPr sz="643">
                <a:solidFill>
                  <a:srgbClr val="000000"/>
                </a:solidFill>
                <a:latin typeface="VGNUTG+OptimaLTStd"/>
                <a:cs typeface="VGNUTG+OptimaLTStd"/>
              </a:rPr>
              <a:t>1</a:t>
            </a:r>
          </a:p>
        </p:txBody>
      </p:sp>
      <p:sp>
        <p:nvSpPr>
          <p:cNvPr id="125" name="object 125"/>
          <p:cNvSpPr txBox="1"/>
          <p:nvPr/>
        </p:nvSpPr>
        <p:spPr>
          <a:xfrm>
            <a:off x="1015806" y="9100822"/>
            <a:ext cx="6353151" cy="519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tial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functions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to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 spc="-12">
                <a:solidFill>
                  <a:srgbClr val="000000"/>
                </a:solidFill>
                <a:latin typeface="VGNUTG+OptimaLTStd"/>
                <a:cs typeface="VGNUTG+OptimaLTStd"/>
              </a:rPr>
              <a:t>avoid</a:t>
            </a:r>
            <a:r>
              <a:rPr sz="1052" spc="-25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taking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logarithms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of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very</a:t>
            </a:r>
            <a:r>
              <a:rPr sz="1052" spc="-33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small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numbers.</a:t>
            </a:r>
            <a:r>
              <a:rPr sz="1052" spc="-77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Applying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Gibbs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energy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data</a:t>
            </a:r>
            <a:r>
              <a:rPr sz="1052" spc="-36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given</a:t>
            </a:r>
          </a:p>
          <a:p>
            <a:pPr marL="1" marR="0">
              <a:lnSpc>
                <a:spcPts val="1252"/>
              </a:lnSpc>
              <a:spcBef>
                <a:spcPts val="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in</a:t>
            </a:r>
            <a:r>
              <a:rPr sz="1052" spc="-78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 spc="-25">
                <a:solidFill>
                  <a:srgbClr val="0000FF"/>
                </a:solidFill>
                <a:latin typeface="VGNUTG+OptimaLTStd"/>
                <a:cs typeface="VGNUTG+OptimaLTStd"/>
              </a:rPr>
              <a:t>Table</a:t>
            </a:r>
            <a:r>
              <a:rPr sz="1052" spc="27">
                <a:solidFill>
                  <a:srgbClr val="0000FF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FF"/>
                </a:solidFill>
                <a:latin typeface="VGNUTG+OptimaLTStd"/>
                <a:cs typeface="VGNUTG+OptimaLTStd"/>
              </a:rPr>
              <a:t>2.1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, we </a:t>
            </a:r>
            <a:r>
              <a:rPr sz="1052" spc="-14">
                <a:solidFill>
                  <a:srgbClr val="000000"/>
                </a:solidFill>
                <a:latin typeface="VGNUTG+OptimaLTStd"/>
                <a:cs typeface="VGNUTG+OptimaLTStd"/>
              </a:rPr>
              <a:t>have</a:t>
            </a:r>
            <a:r>
              <a:rPr sz="1052" spc="14">
                <a:solidFill>
                  <a:srgbClr val="000000"/>
                </a:solidFill>
                <a:latin typeface="VGNUTG+OptimaLTStd"/>
                <a:cs typeface="VGNUTG+OptimaLTStd"/>
              </a:rPr>
              <a:t> </a:t>
            </a:r>
            <a:r>
              <a:rPr sz="1052">
                <a:solidFill>
                  <a:srgbClr val="000000"/>
                </a:solidFill>
                <a:latin typeface="VGNUTG+OptimaLTStd"/>
                <a:cs typeface="VGNUTG+OptimaLTStd"/>
              </a:rPr>
              <a:t>following nonlinear equations:</a:t>
            </a:r>
          </a:p>
        </p:txBody>
      </p:sp>
      <p:sp>
        <p:nvSpPr>
          <p:cNvPr id="126" name="object 126"/>
          <p:cNvSpPr txBox="1"/>
          <p:nvPr/>
        </p:nvSpPr>
        <p:spPr>
          <a:xfrm>
            <a:off x="2969746" y="9523778"/>
            <a:ext cx="396628" cy="379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é</a:t>
            </a:r>
            <a:r>
              <a:rPr sz="1052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æ</a:t>
            </a:r>
          </a:p>
        </p:txBody>
      </p:sp>
      <p:sp>
        <p:nvSpPr>
          <p:cNvPr id="127" name="object 127"/>
          <p:cNvSpPr txBox="1"/>
          <p:nvPr/>
        </p:nvSpPr>
        <p:spPr>
          <a:xfrm>
            <a:off x="3782883" y="9523778"/>
            <a:ext cx="1614610" cy="4974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009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TCTFQI+SymbolMT"/>
                <a:cs typeface="TCTFQI+SymbolMT"/>
              </a:rPr>
              <a:t>öù</a:t>
            </a:r>
          </a:p>
          <a:p>
            <a:pPr marL="0" marR="0">
              <a:lnSpc>
                <a:spcPts val="741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1">
                <a:solidFill>
                  <a:srgbClr val="000000"/>
                </a:solidFill>
                <a:latin typeface="TCTFQI+SymbolMT"/>
                <a:cs typeface="TCTFQI+SymbolMT"/>
              </a:rPr>
              <a:t>+</a:t>
            </a:r>
            <a:r>
              <a:rPr sz="1052">
                <a:solidFill>
                  <a:srgbClr val="000000"/>
                </a:solidFill>
                <a:latin typeface="VRLBPH+OptimaLTStd"/>
                <a:cs typeface="VRLBPH+OptimaLTStd"/>
              </a:rPr>
              <a:t>1</a:t>
            </a: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-</a:t>
            </a:r>
            <a:r>
              <a:rPr sz="1052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46607">
                <a:solidFill>
                  <a:srgbClr val="000000"/>
                </a:solidFill>
                <a:latin typeface="VRLBPH+OptimaLTStd"/>
                <a:cs typeface="VRLBPH+OptimaLTStd"/>
              </a:rPr>
              <a:t>1</a:t>
            </a:r>
            <a:r>
              <a:rPr sz="936" spc="112" baseline="466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13">
                <a:solidFill>
                  <a:srgbClr val="000000"/>
                </a:solidFill>
                <a:latin typeface="VRLBPH+OptimaLTStd"/>
                <a:cs typeface="VRLBPH+OptimaLTStd"/>
              </a:rPr>
              <a:t>4</a:t>
            </a: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l</a:t>
            </a:r>
            <a:r>
              <a:rPr sz="1052" spc="4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l</a:t>
            </a:r>
            <a:r>
              <a:rPr sz="1052" spc="5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44">
                <a:solidFill>
                  <a:srgbClr val="000000"/>
                </a:solidFill>
                <a:latin typeface="TCTFQI+SymbolMT"/>
                <a:cs typeface="TCTFQI+SymbolMT"/>
              </a:rPr>
              <a:t>÷ú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=</a:t>
            </a:r>
            <a:r>
              <a:rPr sz="1052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RLBPH+OptimaLTStd"/>
                <a:cs typeface="VRLBPH+OptimaLTStd"/>
              </a:rPr>
              <a:t>0,</a:t>
            </a:r>
          </a:p>
        </p:txBody>
      </p:sp>
      <p:sp>
        <p:nvSpPr>
          <p:cNvPr id="128" name="object 128"/>
          <p:cNvSpPr txBox="1"/>
          <p:nvPr/>
        </p:nvSpPr>
        <p:spPr>
          <a:xfrm>
            <a:off x="3199025" y="9550615"/>
            <a:ext cx="735703" cy="3711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RLBPH+OptimaLTStd"/>
                <a:cs typeface="VRLBPH+OptimaLTStd"/>
              </a:rPr>
              <a:t>4.61</a:t>
            </a:r>
            <a:r>
              <a:rPr sz="1052" spc="80">
                <a:solidFill>
                  <a:srgbClr val="000000"/>
                </a:solidFill>
                <a:latin typeface="TCTFQI+SymbolMT"/>
                <a:cs typeface="TCTFQI+SymbolMT"/>
              </a:rPr>
              <a:t>´</a:t>
            </a:r>
            <a:r>
              <a:rPr sz="1052">
                <a:solidFill>
                  <a:srgbClr val="000000"/>
                </a:solidFill>
                <a:latin typeface="VRLBPH+OptimaLTStd"/>
                <a:cs typeface="VRLBPH+OptimaLTStd"/>
              </a:rPr>
              <a:t>10</a:t>
            </a:r>
            <a:r>
              <a:rPr sz="936" baseline="43761">
                <a:solidFill>
                  <a:srgbClr val="000000"/>
                </a:solidFill>
                <a:latin typeface="VRLBPH+OptimaLTStd"/>
                <a:cs typeface="VRLBPH+OptimaLTStd"/>
              </a:rPr>
              <a:t>3</a:t>
            </a:r>
          </a:p>
        </p:txBody>
      </p:sp>
      <p:sp>
        <p:nvSpPr>
          <p:cNvPr id="129" name="object 129"/>
          <p:cNvSpPr txBox="1"/>
          <p:nvPr/>
        </p:nvSpPr>
        <p:spPr>
          <a:xfrm>
            <a:off x="4061023" y="9561734"/>
            <a:ext cx="277554" cy="5248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79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NWBGQT+OptimaLTStd-Italic"/>
                <a:cs typeface="NWBGQT+OptimaLTStd-Italic"/>
              </a:rPr>
              <a:t>n</a:t>
            </a:r>
          </a:p>
          <a:p>
            <a:pPr marL="0" marR="0">
              <a:lnSpc>
                <a:spcPts val="1250"/>
              </a:lnSpc>
              <a:spcBef>
                <a:spcPts val="14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NWBGQT+OptimaLTStd-Italic"/>
                <a:cs typeface="NWBGQT+OptimaLTStd-Italic"/>
              </a:rPr>
              <a:t>n</a:t>
            </a:r>
          </a:p>
          <a:p>
            <a:pPr marL="70906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WBGQT+OptimaLTStd-Italic"/>
                <a:cs typeface="NWBGQT+OptimaLTStd-Italic"/>
              </a:rPr>
              <a:t>s</a:t>
            </a:r>
          </a:p>
        </p:txBody>
      </p:sp>
      <p:sp>
        <p:nvSpPr>
          <p:cNvPr id="130" name="object 130"/>
          <p:cNvSpPr txBox="1"/>
          <p:nvPr/>
        </p:nvSpPr>
        <p:spPr>
          <a:xfrm>
            <a:off x="2370563" y="9632902"/>
            <a:ext cx="995819" cy="388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NWBGQT+OptimaLTStd-Italic"/>
                <a:cs typeface="NWBGQT+OptimaLTStd-Italic"/>
              </a:rPr>
              <a:t>n</a:t>
            </a:r>
            <a:r>
              <a:rPr sz="1052" spc="1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-</a:t>
            </a:r>
            <a:r>
              <a:rPr sz="1052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NWBGQT+OptimaLTStd-Italic"/>
                <a:cs typeface="NWBGQT+OptimaLTStd-Italic"/>
              </a:rPr>
              <a:t>n</a:t>
            </a:r>
            <a:r>
              <a:rPr sz="1052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NWBGQT+OptimaLTStd-Italic"/>
                <a:cs typeface="NWBGQT+OptimaLTStd-Italic"/>
              </a:rPr>
              <a:t>exp</a:t>
            </a:r>
            <a:r>
              <a:rPr sz="1052" spc="80">
                <a:solidFill>
                  <a:srgbClr val="000000"/>
                </a:solidFill>
                <a:latin typeface="TCTFQI+SymbolMT"/>
                <a:cs typeface="TCTFQI+SymbolMT"/>
              </a:rPr>
              <a:t>ê-ç</a:t>
            </a:r>
          </a:p>
        </p:txBody>
      </p:sp>
      <p:sp>
        <p:nvSpPr>
          <p:cNvPr id="131" name="object 131"/>
          <p:cNvSpPr txBox="1"/>
          <p:nvPr/>
        </p:nvSpPr>
        <p:spPr>
          <a:xfrm>
            <a:off x="2432809" y="9711217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RLBPH+OptimaLTStd"/>
                <a:cs typeface="VRLBPH+OptimaLTStd"/>
              </a:rPr>
              <a:t>1</a:t>
            </a:r>
          </a:p>
        </p:txBody>
      </p:sp>
      <p:sp>
        <p:nvSpPr>
          <p:cNvPr id="132" name="object 132"/>
          <p:cNvSpPr txBox="1"/>
          <p:nvPr/>
        </p:nvSpPr>
        <p:spPr>
          <a:xfrm>
            <a:off x="2671315" y="9710886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NWBGQT+OptimaLTStd-Italic"/>
                <a:cs typeface="NWBGQT+OptimaLTStd-Italic"/>
              </a:rPr>
              <a:t>s</a:t>
            </a:r>
          </a:p>
        </p:txBody>
      </p:sp>
      <p:sp>
        <p:nvSpPr>
          <p:cNvPr id="133" name="object 133"/>
          <p:cNvSpPr txBox="1"/>
          <p:nvPr/>
        </p:nvSpPr>
        <p:spPr>
          <a:xfrm>
            <a:off x="4473620" y="971113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RLBPH+OptimaLTStd"/>
                <a:cs typeface="VRLBPH+OptimaLTStd"/>
              </a:rPr>
              <a:t>2</a:t>
            </a:r>
          </a:p>
        </p:txBody>
      </p:sp>
      <p:sp>
        <p:nvSpPr>
          <p:cNvPr id="134" name="object 134"/>
          <p:cNvSpPr txBox="1"/>
          <p:nvPr/>
        </p:nvSpPr>
        <p:spPr>
          <a:xfrm>
            <a:off x="4731706" y="9711136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RLBPH+OptimaLTStd"/>
                <a:cs typeface="VRLBPH+OptimaLTStd"/>
              </a:rPr>
              <a:t>3</a:t>
            </a:r>
          </a:p>
        </p:txBody>
      </p:sp>
      <p:sp>
        <p:nvSpPr>
          <p:cNvPr id="135" name="object 135"/>
          <p:cNvSpPr txBox="1"/>
          <p:nvPr/>
        </p:nvSpPr>
        <p:spPr>
          <a:xfrm>
            <a:off x="2969746" y="9765581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TCTFQI+SymbolMT"/>
                <a:cs typeface="TCTFQI+SymbolMT"/>
              </a:rPr>
              <a:t>ê</a:t>
            </a:r>
          </a:p>
        </p:txBody>
      </p:sp>
      <p:sp>
        <p:nvSpPr>
          <p:cNvPr id="136" name="object 136"/>
          <p:cNvSpPr txBox="1"/>
          <p:nvPr/>
        </p:nvSpPr>
        <p:spPr>
          <a:xfrm>
            <a:off x="3383329" y="9746864"/>
            <a:ext cx="356491" cy="359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NWBGQT+OptimaLTStd-Italic"/>
                <a:cs typeface="NWBGQT+OptimaLTStd-Italic"/>
              </a:rPr>
              <a:t>RT</a:t>
            </a:r>
          </a:p>
        </p:txBody>
      </p:sp>
      <p:sp>
        <p:nvSpPr>
          <p:cNvPr id="137" name="object 137"/>
          <p:cNvSpPr txBox="1"/>
          <p:nvPr/>
        </p:nvSpPr>
        <p:spPr>
          <a:xfrm>
            <a:off x="4823918" y="9765581"/>
            <a:ext cx="354486" cy="386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-118">
                <a:solidFill>
                  <a:srgbClr val="000000"/>
                </a:solidFill>
                <a:latin typeface="TCTFQI+SymbolMT"/>
                <a:cs typeface="TCTFQI+SymbolMT"/>
              </a:rPr>
              <a:t>øúû</a:t>
            </a:r>
          </a:p>
        </p:txBody>
      </p:sp>
      <p:sp>
        <p:nvSpPr>
          <p:cNvPr id="1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4" name="object 1"/>
          <p:cNvSpPr/>
          <p:nvPr/>
        </p:nvSpPr>
        <p:spPr>
          <a:xfrm>
            <a:off x="2263352" y="5693493"/>
            <a:ext cx="1101361" cy="1485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3116410" y="5028126"/>
            <a:ext cx="1174238" cy="148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49724" y="4392463"/>
            <a:ext cx="143871" cy="1485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58079" y="3756798"/>
            <a:ext cx="144806" cy="1485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21051" y="3121135"/>
            <a:ext cx="1246642" cy="1485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26620" y="2455768"/>
            <a:ext cx="1160308" cy="14852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75102" y="1805251"/>
            <a:ext cx="1178873" cy="14852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70461" y="1139887"/>
            <a:ext cx="1181665" cy="14852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37565" y="509539"/>
            <a:ext cx="349139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KCDCNU+OptimaLTStd-Bold"/>
                <a:cs typeface="KCDCNU+OptimaLTStd-Bold"/>
              </a:rPr>
              <a:t>46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616513" y="512881"/>
            <a:ext cx="3567786" cy="357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COPGH+OptimaLTStd-Medium"/>
                <a:cs typeface="SCOPGH+OptimaLTStd-Medium"/>
              </a:rPr>
              <a:t>Chemical Engineering Computation with </a:t>
            </a:r>
            <a:r>
              <a:rPr sz="1052" spc="-12">
                <a:solidFill>
                  <a:srgbClr val="000000"/>
                </a:solidFill>
                <a:latin typeface="SCOPGH+OptimaLTStd-Medium"/>
                <a:cs typeface="SCOPGH+OptimaLTStd-Medium"/>
              </a:rPr>
              <a:t>MATLAB®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854179" y="929899"/>
            <a:ext cx="396636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é</a:t>
            </a:r>
            <a:r>
              <a:rPr sz="1052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æ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958051" y="929899"/>
            <a:ext cx="308916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öù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083456" y="956738"/>
            <a:ext cx="909111" cy="3711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25">
                <a:solidFill>
                  <a:srgbClr val="000000"/>
                </a:solidFill>
                <a:latin typeface="OGUCSB+OptimaLTStd"/>
                <a:cs typeface="OGUCSB+OptimaLTStd"/>
              </a:rPr>
              <a:t>28.249</a:t>
            </a:r>
            <a:r>
              <a:rPr sz="1052" spc="80">
                <a:solidFill>
                  <a:srgbClr val="000000"/>
                </a:solidFill>
                <a:latin typeface="SLABKF+SymbolMT"/>
                <a:cs typeface="SLABKF+SymbolMT"/>
              </a:rPr>
              <a:t>´</a:t>
            </a:r>
            <a:r>
              <a:rPr sz="1052">
                <a:solidFill>
                  <a:srgbClr val="000000"/>
                </a:solidFill>
                <a:latin typeface="OGUCSB+OptimaLTStd"/>
                <a:cs typeface="OGUCSB+OptimaLTStd"/>
              </a:rPr>
              <a:t>10</a:t>
            </a:r>
            <a:r>
              <a:rPr sz="936" baseline="43760">
                <a:solidFill>
                  <a:srgbClr val="000000"/>
                </a:solidFill>
                <a:latin typeface="OGUCSB+OptimaLTStd"/>
                <a:cs typeface="OGUCSB+OptimaLTStd"/>
              </a:rPr>
              <a:t>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118956" y="967856"/>
            <a:ext cx="278963" cy="544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4143" marR="0">
              <a:lnSpc>
                <a:spcPts val="1250"/>
              </a:lnSpc>
              <a:spcBef>
                <a:spcPts val="14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236895" y="1038967"/>
            <a:ext cx="1013919" cy="388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exp</a:t>
            </a:r>
            <a:r>
              <a:rPr sz="1052" spc="80">
                <a:solidFill>
                  <a:srgbClr val="000000"/>
                </a:solidFill>
                <a:latin typeface="SLABKF+SymbolMT"/>
                <a:cs typeface="SLABKF+SymbolMT"/>
              </a:rPr>
              <a:t>ê-ç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840976" y="1035138"/>
            <a:ext cx="1702055" cy="392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0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>
                <a:solidFill>
                  <a:srgbClr val="000000"/>
                </a:solidFill>
                <a:latin typeface="OGUCSB+OptimaLTStd"/>
                <a:cs typeface="OGUCSB+OptimaLTStd"/>
              </a:rPr>
              <a:t>1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5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46565">
                <a:solidFill>
                  <a:srgbClr val="000000"/>
                </a:solidFill>
                <a:latin typeface="OGUCSB+OptimaLTStd"/>
                <a:cs typeface="OGUCSB+OptimaLTStd"/>
              </a:rPr>
              <a:t>2</a:t>
            </a:r>
            <a:r>
              <a:rPr sz="936" spc="154" baseline="465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13">
                <a:solidFill>
                  <a:srgbClr val="000000"/>
                </a:solidFill>
                <a:latin typeface="OGUCSB+OptimaLTStd"/>
                <a:cs typeface="OGUCSB+OptimaLTStd"/>
              </a:rPr>
              <a:t>4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4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OGUCSB+OptimaLTStd"/>
                <a:cs typeface="OGUCSB+OptimaLTStd"/>
              </a:rPr>
              <a:t>2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5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÷ú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=</a:t>
            </a:r>
            <a:r>
              <a:rPr sz="105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OGUCSB+OptimaLTStd"/>
                <a:cs typeface="OGUCSB+OptimaLTStd"/>
              </a:rPr>
              <a:t>0,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306916" y="1117339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OGUCSB+OptimaLTStd"/>
                <a:cs typeface="OGUCSB+OptimaLTStd"/>
              </a:rPr>
              <a:t>2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555749" y="1117009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539392" y="1117257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OGUCSB+OptimaLTStd"/>
                <a:cs typeface="OGUCSB+OptimaLTStd"/>
              </a:rPr>
              <a:t>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865635" y="1117257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OGUCSB+OptimaLTStd"/>
                <a:cs typeface="OGUCSB+OptimaLTStd"/>
              </a:rPr>
              <a:t>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854179" y="1171699"/>
            <a:ext cx="396636" cy="38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-405">
                <a:solidFill>
                  <a:srgbClr val="000000"/>
                </a:solidFill>
                <a:latin typeface="SLABKF+SymbolMT"/>
                <a:cs typeface="SLABKF+SymbolMT"/>
              </a:rPr>
              <a:t>êë</a:t>
            </a:r>
            <a:r>
              <a:rPr sz="1052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è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354511" y="1152986"/>
            <a:ext cx="356491" cy="359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RT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958051" y="1171699"/>
            <a:ext cx="354486" cy="38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-118">
                <a:solidFill>
                  <a:srgbClr val="000000"/>
                </a:solidFill>
                <a:latin typeface="SLABKF+SymbolMT"/>
                <a:cs typeface="SLABKF+SymbolMT"/>
              </a:rPr>
              <a:t>øúû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194066" y="1220029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2858821" y="1595264"/>
            <a:ext cx="396788" cy="3790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é</a:t>
            </a:r>
            <a:r>
              <a:rPr sz="1052" spc="4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æ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953435" y="1595264"/>
            <a:ext cx="308890" cy="379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öù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088097" y="1622102"/>
            <a:ext cx="909193" cy="3711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25">
                <a:solidFill>
                  <a:srgbClr val="000000"/>
                </a:solidFill>
                <a:latin typeface="VWAOMF+OptimaLTStd"/>
                <a:cs typeface="VWAOMF+OptimaLTStd"/>
              </a:rPr>
              <a:t>40.604</a:t>
            </a:r>
            <a:r>
              <a:rPr sz="1052" spc="80">
                <a:solidFill>
                  <a:srgbClr val="000000"/>
                </a:solidFill>
                <a:latin typeface="SLABKF+SymbolMT"/>
                <a:cs typeface="SLABKF+SymbolMT"/>
              </a:rPr>
              <a:t>´</a:t>
            </a:r>
            <a:r>
              <a:rPr sz="1052">
                <a:solidFill>
                  <a:srgbClr val="000000"/>
                </a:solidFill>
                <a:latin typeface="VWAOMF+OptimaLTStd"/>
                <a:cs typeface="VWAOMF+OptimaLTStd"/>
              </a:rPr>
              <a:t>10</a:t>
            </a:r>
            <a:r>
              <a:rPr sz="936" baseline="43760">
                <a:solidFill>
                  <a:srgbClr val="000000"/>
                </a:solidFill>
                <a:latin typeface="VWAOMF+OptimaLTStd"/>
                <a:cs typeface="VWAOMF+OptimaLTStd"/>
              </a:rPr>
              <a:t>3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123598" y="1633222"/>
            <a:ext cx="280435" cy="5248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2807" marR="0">
              <a:lnSpc>
                <a:spcPts val="1250"/>
              </a:lnSpc>
              <a:spcBef>
                <a:spcPts val="14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73787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244322" y="1704333"/>
            <a:ext cx="1011134" cy="388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exp</a:t>
            </a:r>
            <a:r>
              <a:rPr sz="1052" spc="80">
                <a:solidFill>
                  <a:srgbClr val="000000"/>
                </a:solidFill>
                <a:latin typeface="SLABKF+SymbolMT"/>
                <a:cs typeface="SLABKF+SymbolMT"/>
              </a:rPr>
              <a:t>ê-ç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845617" y="1700503"/>
            <a:ext cx="1691380" cy="392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0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>
                <a:solidFill>
                  <a:srgbClr val="000000"/>
                </a:solidFill>
                <a:latin typeface="VWAOMF+OptimaLTStd"/>
                <a:cs typeface="VWAOMF+OptimaLTStd"/>
              </a:rPr>
              <a:t>1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5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46565">
                <a:solidFill>
                  <a:srgbClr val="000000"/>
                </a:solidFill>
                <a:latin typeface="VWAOMF+OptimaLTStd"/>
                <a:cs typeface="VWAOMF+OptimaLTStd"/>
              </a:rPr>
              <a:t>3</a:t>
            </a:r>
            <a:r>
              <a:rPr sz="936" spc="154" baseline="465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WAOMF+OptimaLTStd"/>
                <a:cs typeface="VWAOMF+OptimaLTStd"/>
              </a:rPr>
              <a:t>2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4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WAOMF+OptimaLTStd"/>
                <a:cs typeface="VWAOMF+OptimaLTStd"/>
              </a:rPr>
              <a:t>2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5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÷ú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=</a:t>
            </a:r>
            <a:r>
              <a:rPr sz="105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WAOMF+OptimaLTStd"/>
                <a:cs typeface="VWAOMF+OptimaLTStd"/>
              </a:rPr>
              <a:t>0,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2311639" y="1782705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WAOMF+OptimaLTStd"/>
                <a:cs typeface="VWAOMF+OptimaLTStd"/>
              </a:rPr>
              <a:t>3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2560391" y="1782374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534780" y="178262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WAOMF+OptimaLTStd"/>
                <a:cs typeface="VWAOMF+OptimaLTStd"/>
              </a:rPr>
              <a:t>2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861022" y="178262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WAOMF+OptimaLTStd"/>
                <a:cs typeface="VWAOMF+OptimaLTStd"/>
              </a:rPr>
              <a:t>3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2858821" y="1837066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ê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359153" y="1818352"/>
            <a:ext cx="356491" cy="359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RT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4953410" y="1837066"/>
            <a:ext cx="354486" cy="3865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øû</a:t>
            </a:r>
          </a:p>
          <a:p>
            <a:pPr marL="57085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ú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910339" y="2245780"/>
            <a:ext cx="1112942" cy="397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é</a:t>
            </a:r>
            <a:r>
              <a:rPr sz="1052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æ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>
                <a:solidFill>
                  <a:srgbClr val="000000"/>
                </a:solidFill>
                <a:latin typeface="GTHBCW+OptimaLTStd"/>
                <a:cs typeface="GTHBCW+OptimaLTStd"/>
              </a:rPr>
              <a:t>94</a:t>
            </a:r>
            <a:r>
              <a:rPr sz="1052" spc="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27">
                <a:solidFill>
                  <a:srgbClr val="000000"/>
                </a:solidFill>
                <a:latin typeface="GTHBCW+OptimaLTStd"/>
                <a:cs typeface="GTHBCW+OptimaLTStd"/>
              </a:rPr>
              <a:t>61</a:t>
            </a:r>
            <a:r>
              <a:rPr sz="1052" spc="80">
                <a:solidFill>
                  <a:srgbClr val="000000"/>
                </a:solidFill>
                <a:latin typeface="SLABKF+SymbolMT"/>
                <a:cs typeface="SLABKF+SymbolMT"/>
              </a:rPr>
              <a:t>´</a:t>
            </a:r>
            <a:r>
              <a:rPr sz="1052">
                <a:solidFill>
                  <a:srgbClr val="000000"/>
                </a:solidFill>
                <a:latin typeface="GTHBCW+OptimaLTStd"/>
                <a:cs typeface="GTHBCW+OptimaLTStd"/>
              </a:rPr>
              <a:t>10</a:t>
            </a:r>
            <a:r>
              <a:rPr sz="936" baseline="43760">
                <a:solidFill>
                  <a:srgbClr val="000000"/>
                </a:solidFill>
                <a:latin typeface="GTHBCW+OptimaLTStd"/>
                <a:cs typeface="GTHBCW+OptimaLTStd"/>
              </a:rPr>
              <a:t>3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900025" y="2245780"/>
            <a:ext cx="308927" cy="379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öù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362871" y="2284139"/>
            <a:ext cx="237660" cy="3595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THBCW+OptimaLTStd"/>
                <a:cs typeface="GTHBCW+OptimaLTStd"/>
              </a:rPr>
              <a:t>.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149585" y="2283738"/>
            <a:ext cx="280835" cy="544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6014" marR="0">
              <a:lnSpc>
                <a:spcPts val="1250"/>
              </a:lnSpc>
              <a:spcBef>
                <a:spcPts val="14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2288877" y="2354904"/>
            <a:ext cx="1018097" cy="3883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exp</a:t>
            </a:r>
            <a:r>
              <a:rPr sz="1052" spc="80">
                <a:solidFill>
                  <a:srgbClr val="000000"/>
                </a:solidFill>
                <a:latin typeface="SLABKF+SymbolMT"/>
                <a:cs typeface="SLABKF+SymbolMT"/>
              </a:rPr>
              <a:t>ê-ç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871463" y="2351019"/>
            <a:ext cx="1600277" cy="392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1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>
                <a:solidFill>
                  <a:srgbClr val="000000"/>
                </a:solidFill>
                <a:latin typeface="GTHBCW+OptimaLTStd"/>
                <a:cs typeface="GTHBCW+OptimaLTStd"/>
              </a:rPr>
              <a:t>1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46607">
                <a:solidFill>
                  <a:srgbClr val="000000"/>
                </a:solidFill>
                <a:latin typeface="GTHBCW+OptimaLTStd"/>
                <a:cs typeface="GTHBCW+OptimaLTStd"/>
              </a:rPr>
              <a:t>4</a:t>
            </a:r>
            <a:r>
              <a:rPr sz="936" spc="186" baseline="466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GTHBCW+OptimaLTStd"/>
                <a:cs typeface="GTHBCW+OptimaLTStd"/>
              </a:rPr>
              <a:t>2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2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5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÷ú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=</a:t>
            </a:r>
            <a:r>
              <a:rPr sz="105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THBCW+OptimaLTStd"/>
                <a:cs typeface="GTHBCW+OptimaLTStd"/>
              </a:rPr>
              <a:t>0,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2358943" y="2433220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GTHBCW+OptimaLTStd"/>
                <a:cs typeface="GTHBCW+OptimaLTStd"/>
              </a:rPr>
              <a:t>4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2611907" y="2432890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4559861" y="2433138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GTHBCW+OptimaLTStd"/>
                <a:cs typeface="GTHBCW+OptimaLTStd"/>
              </a:rPr>
              <a:t>1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4807703" y="2433138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GTHBCW+OptimaLTStd"/>
                <a:cs typeface="GTHBCW+OptimaLTStd"/>
              </a:rPr>
              <a:t>3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2910339" y="2487581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ê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397706" y="2468868"/>
            <a:ext cx="356491" cy="359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RT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4900035" y="2487581"/>
            <a:ext cx="354486" cy="386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-118">
                <a:solidFill>
                  <a:srgbClr val="000000"/>
                </a:solidFill>
                <a:latin typeface="SLABKF+SymbolMT"/>
                <a:cs typeface="SLABKF+SymbolMT"/>
              </a:rPr>
              <a:t>øúû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4226596" y="2535910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4912651" y="2911148"/>
            <a:ext cx="308830" cy="3790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3">
                <a:solidFill>
                  <a:srgbClr val="000000"/>
                </a:solidFill>
                <a:latin typeface="SLABKF+SymbolMT"/>
                <a:cs typeface="SLABKF+SymbolMT"/>
              </a:rPr>
              <a:t>öù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3357356" y="2949506"/>
            <a:ext cx="237660" cy="3595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SQOHA+OptimaLTStd"/>
                <a:cs typeface="GSQOHA+OptimaLTStd"/>
              </a:rPr>
              <a:t>.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4235979" y="2949105"/>
            <a:ext cx="280835" cy="5248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3208" marR="0">
              <a:lnSpc>
                <a:spcPts val="1250"/>
              </a:lnSpc>
              <a:spcBef>
                <a:spcPts val="14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74188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2288877" y="3020217"/>
            <a:ext cx="1012546" cy="388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exp</a:t>
            </a:r>
            <a:r>
              <a:rPr sz="1052" spc="80">
                <a:solidFill>
                  <a:srgbClr val="000000"/>
                </a:solidFill>
                <a:latin typeface="SLABKF+SymbolMT"/>
                <a:cs typeface="SLABKF+SymbolMT"/>
              </a:rPr>
              <a:t>ê-ç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957865" y="3016388"/>
            <a:ext cx="1518177" cy="3921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1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>
                <a:solidFill>
                  <a:srgbClr val="000000"/>
                </a:solidFill>
                <a:latin typeface="GSQOHA+OptimaLTStd"/>
                <a:cs typeface="GSQOHA+OptimaLTStd"/>
              </a:rPr>
              <a:t>1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46565">
                <a:solidFill>
                  <a:srgbClr val="000000"/>
                </a:solidFill>
                <a:latin typeface="GSQOHA+OptimaLTStd"/>
                <a:cs typeface="GSQOHA+OptimaLTStd"/>
              </a:rPr>
              <a:t>5</a:t>
            </a:r>
            <a:r>
              <a:rPr sz="936" spc="164" baseline="465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2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5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43">
                <a:solidFill>
                  <a:srgbClr val="000000"/>
                </a:solidFill>
                <a:latin typeface="SLABKF+SymbolMT"/>
                <a:cs typeface="SLABKF+SymbolMT"/>
              </a:rPr>
              <a:t>÷ú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=</a:t>
            </a:r>
            <a:r>
              <a:rPr sz="1052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SQOHA+OptimaLTStd"/>
                <a:cs typeface="GSQOHA+OptimaLTStd"/>
              </a:rPr>
              <a:t>0,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2356182" y="3098588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GSQOHA+OptimaLTStd"/>
                <a:cs typeface="GSQOHA+OptimaLTStd"/>
              </a:rPr>
              <a:t>5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2606338" y="3098258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4572384" y="3098505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GSQOHA+OptimaLTStd"/>
                <a:cs typeface="GSQOHA+OptimaLTStd"/>
              </a:rPr>
              <a:t>1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4820226" y="3098505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GSQOHA+OptimaLTStd"/>
                <a:cs typeface="GSQOHA+OptimaLTStd"/>
              </a:rPr>
              <a:t>3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2904770" y="3152948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ê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3438117" y="3134235"/>
            <a:ext cx="356491" cy="359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RT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4912651" y="3152948"/>
            <a:ext cx="354486" cy="386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ø</a:t>
            </a:r>
            <a:r>
              <a:rPr sz="1052" spc="-2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202">
                <a:solidFill>
                  <a:srgbClr val="000000"/>
                </a:solidFill>
                <a:latin typeface="SLABKF+SymbolMT"/>
                <a:cs typeface="SLABKF+SymbolMT"/>
              </a:rPr>
              <a:t>úû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3478890" y="3558413"/>
            <a:ext cx="396636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é</a:t>
            </a:r>
            <a:r>
              <a:rPr sz="1052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æ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4332875" y="3558413"/>
            <a:ext cx="308917" cy="37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öù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3868813" y="3584635"/>
            <a:ext cx="279498" cy="5444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4678" marR="0">
              <a:lnSpc>
                <a:spcPts val="1250"/>
              </a:lnSpc>
              <a:spcBef>
                <a:spcPts val="14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2860677" y="3652133"/>
            <a:ext cx="2110449" cy="396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exp</a:t>
            </a: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ê-</a:t>
            </a:r>
            <a:r>
              <a:rPr sz="1052" spc="2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WAOMF+OptimaLTStd"/>
                <a:cs typeface="VWAOMF+OptimaLTStd"/>
              </a:rPr>
              <a:t>1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5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46503">
                <a:solidFill>
                  <a:srgbClr val="000000"/>
                </a:solidFill>
                <a:latin typeface="VWAOMF+OptimaLTStd"/>
                <a:cs typeface="VWAOMF+OptimaLTStd"/>
              </a:rPr>
              <a:t>6</a:t>
            </a:r>
            <a:r>
              <a:rPr sz="936" spc="193" baseline="465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VWAOMF+OptimaLTStd"/>
                <a:cs typeface="VWAOMF+OptimaLTStd"/>
              </a:rPr>
              <a:t>2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6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ú</a:t>
            </a:r>
            <a:r>
              <a:rPr sz="1052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=</a:t>
            </a:r>
            <a:r>
              <a:rPr sz="105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VWAOMF+OptimaLTStd"/>
                <a:cs typeface="VWAOMF+OptimaLTStd"/>
              </a:rPr>
              <a:t>0,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3623696" y="3691678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ç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4332875" y="3691678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÷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2926586" y="3734251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WAOMF+OptimaLTStd"/>
                <a:cs typeface="VWAOMF+OptimaLTStd"/>
              </a:rPr>
              <a:t>6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3180459" y="3733922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4275754" y="3734251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VWAOMF+OptimaLTStd"/>
                <a:cs typeface="VWAOMF+OptimaLTStd"/>
              </a:rPr>
              <a:t>1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3478890" y="3784443"/>
            <a:ext cx="396636" cy="379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ë</a:t>
            </a:r>
            <a:r>
              <a:rPr sz="1052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è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4332875" y="3784443"/>
            <a:ext cx="308917" cy="379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øû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3944389" y="3836940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3470535" y="4194077"/>
            <a:ext cx="396514" cy="37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é</a:t>
            </a:r>
            <a:r>
              <a:rPr sz="1052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æ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4341691" y="4194077"/>
            <a:ext cx="308919" cy="379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öù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3860459" y="4220298"/>
            <a:ext cx="278963" cy="5444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4143" marR="0">
              <a:lnSpc>
                <a:spcPts val="1250"/>
              </a:lnSpc>
              <a:spcBef>
                <a:spcPts val="14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</p:txBody>
      </p:sp>
      <p:sp>
        <p:nvSpPr>
          <p:cNvPr id="80" name="object 80"/>
          <p:cNvSpPr txBox="1"/>
          <p:nvPr/>
        </p:nvSpPr>
        <p:spPr>
          <a:xfrm>
            <a:off x="2853251" y="4287797"/>
            <a:ext cx="2129130" cy="3963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exp</a:t>
            </a: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ê-</a:t>
            </a:r>
            <a:r>
              <a:rPr sz="1052" spc="2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SQOHA+OptimaLTStd"/>
                <a:cs typeface="GSQOHA+OptimaLTStd"/>
              </a:rPr>
              <a:t>1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5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46503">
                <a:solidFill>
                  <a:srgbClr val="000000"/>
                </a:solidFill>
                <a:latin typeface="GSQOHA+OptimaLTStd"/>
                <a:cs typeface="GSQOHA+OptimaLTStd"/>
              </a:rPr>
              <a:t>7</a:t>
            </a:r>
            <a:r>
              <a:rPr sz="936" spc="193" baseline="465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GSQOHA+OptimaLTStd"/>
                <a:cs typeface="GSQOHA+OptimaLTStd"/>
              </a:rPr>
              <a:t>2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7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ú</a:t>
            </a:r>
            <a:r>
              <a:rPr sz="1052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=</a:t>
            </a:r>
            <a:r>
              <a:rPr sz="1052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SQOHA+OptimaLTStd"/>
                <a:cs typeface="GSQOHA+OptimaLTStd"/>
              </a:rPr>
              <a:t>0,</a:t>
            </a:r>
          </a:p>
        </p:txBody>
      </p:sp>
      <p:sp>
        <p:nvSpPr>
          <p:cNvPr id="81" name="object 81"/>
          <p:cNvSpPr txBox="1"/>
          <p:nvPr/>
        </p:nvSpPr>
        <p:spPr>
          <a:xfrm>
            <a:off x="3615342" y="4327281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ç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4341695" y="4327281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÷</a:t>
            </a:r>
          </a:p>
        </p:txBody>
      </p:sp>
      <p:sp>
        <p:nvSpPr>
          <p:cNvPr id="83" name="object 83"/>
          <p:cNvSpPr txBox="1"/>
          <p:nvPr/>
        </p:nvSpPr>
        <p:spPr>
          <a:xfrm>
            <a:off x="2918232" y="4369915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GSQOHA+OptimaLTStd"/>
                <a:cs typeface="GSQOHA+OptimaLTStd"/>
              </a:rPr>
              <a:t>7</a:t>
            </a:r>
          </a:p>
        </p:txBody>
      </p:sp>
      <p:sp>
        <p:nvSpPr>
          <p:cNvPr id="84" name="object 84"/>
          <p:cNvSpPr txBox="1"/>
          <p:nvPr/>
        </p:nvSpPr>
        <p:spPr>
          <a:xfrm>
            <a:off x="3172105" y="4369584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4274422" y="4369915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GSQOHA+OptimaLTStd"/>
                <a:cs typeface="GSQOHA+OptimaLTStd"/>
              </a:rPr>
              <a:t>2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3470535" y="4420106"/>
            <a:ext cx="396636" cy="3790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ë</a:t>
            </a:r>
            <a:r>
              <a:rPr sz="1052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è</a:t>
            </a:r>
          </a:p>
        </p:txBody>
      </p:sp>
      <p:sp>
        <p:nvSpPr>
          <p:cNvPr id="87" name="object 87"/>
          <p:cNvSpPr txBox="1"/>
          <p:nvPr/>
        </p:nvSpPr>
        <p:spPr>
          <a:xfrm>
            <a:off x="4341695" y="4420106"/>
            <a:ext cx="308915" cy="3790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øû</a:t>
            </a:r>
          </a:p>
        </p:txBody>
      </p:sp>
      <p:sp>
        <p:nvSpPr>
          <p:cNvPr id="88" name="object 88"/>
          <p:cNvSpPr txBox="1"/>
          <p:nvPr/>
        </p:nvSpPr>
        <p:spPr>
          <a:xfrm>
            <a:off x="3935622" y="4472604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89" name="object 89"/>
          <p:cNvSpPr txBox="1"/>
          <p:nvPr/>
        </p:nvSpPr>
        <p:spPr>
          <a:xfrm>
            <a:off x="2900128" y="4818137"/>
            <a:ext cx="1129630" cy="397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é</a:t>
            </a:r>
            <a:r>
              <a:rPr sz="1052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æ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>
                <a:solidFill>
                  <a:srgbClr val="000000"/>
                </a:solidFill>
                <a:latin typeface="QMDIEK+OptimaLTStd"/>
                <a:cs typeface="QMDIEK+OptimaLTStd"/>
              </a:rPr>
              <a:t>46</a:t>
            </a:r>
            <a:r>
              <a:rPr sz="1052" spc="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40">
                <a:solidFill>
                  <a:srgbClr val="000000"/>
                </a:solidFill>
                <a:latin typeface="QMDIEK+OptimaLTStd"/>
                <a:cs typeface="QMDIEK+OptimaLTStd"/>
              </a:rPr>
              <a:t>03</a:t>
            </a:r>
            <a:r>
              <a:rPr sz="1052" spc="80">
                <a:solidFill>
                  <a:srgbClr val="000000"/>
                </a:solidFill>
                <a:latin typeface="SLABKF+SymbolMT"/>
                <a:cs typeface="SLABKF+SymbolMT"/>
              </a:rPr>
              <a:t>´</a:t>
            </a:r>
            <a:r>
              <a:rPr sz="1052">
                <a:solidFill>
                  <a:srgbClr val="000000"/>
                </a:solidFill>
                <a:latin typeface="QMDIEK+OptimaLTStd"/>
                <a:cs typeface="QMDIEK+OptimaLTStd"/>
              </a:rPr>
              <a:t>10</a:t>
            </a:r>
            <a:r>
              <a:rPr sz="936" baseline="43761">
                <a:solidFill>
                  <a:srgbClr val="000000"/>
                </a:solidFill>
                <a:latin typeface="QMDIEK+OptimaLTStd"/>
                <a:cs typeface="QMDIEK+OptimaLTStd"/>
              </a:rPr>
              <a:t>3</a:t>
            </a:r>
          </a:p>
        </p:txBody>
      </p:sp>
      <p:sp>
        <p:nvSpPr>
          <p:cNvPr id="90" name="object 90"/>
          <p:cNvSpPr txBox="1"/>
          <p:nvPr/>
        </p:nvSpPr>
        <p:spPr>
          <a:xfrm>
            <a:off x="4906522" y="4818137"/>
            <a:ext cx="308927" cy="379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öù</a:t>
            </a:r>
          </a:p>
        </p:txBody>
      </p:sp>
      <p:sp>
        <p:nvSpPr>
          <p:cNvPr id="91" name="object 91"/>
          <p:cNvSpPr txBox="1"/>
          <p:nvPr/>
        </p:nvSpPr>
        <p:spPr>
          <a:xfrm>
            <a:off x="3352660" y="4856496"/>
            <a:ext cx="237660" cy="3595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QMDIEK+OptimaLTStd"/>
                <a:cs typeface="QMDIEK+OptimaLTStd"/>
              </a:rPr>
              <a:t>.</a:t>
            </a:r>
          </a:p>
        </p:txBody>
      </p:sp>
      <p:sp>
        <p:nvSpPr>
          <p:cNvPr id="92" name="object 92"/>
          <p:cNvSpPr txBox="1"/>
          <p:nvPr/>
        </p:nvSpPr>
        <p:spPr>
          <a:xfrm>
            <a:off x="4156084" y="4856095"/>
            <a:ext cx="279498" cy="5444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4678" marR="0">
              <a:lnSpc>
                <a:spcPts val="1250"/>
              </a:lnSpc>
              <a:spcBef>
                <a:spcPts val="14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</p:txBody>
      </p:sp>
      <p:sp>
        <p:nvSpPr>
          <p:cNvPr id="93" name="object 93"/>
          <p:cNvSpPr txBox="1"/>
          <p:nvPr/>
        </p:nvSpPr>
        <p:spPr>
          <a:xfrm>
            <a:off x="2281451" y="4927207"/>
            <a:ext cx="1015313" cy="388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-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exp</a:t>
            </a:r>
            <a:r>
              <a:rPr sz="1052" spc="80">
                <a:solidFill>
                  <a:srgbClr val="000000"/>
                </a:solidFill>
                <a:latin typeface="SLABKF+SymbolMT"/>
                <a:cs typeface="SLABKF+SymbolMT"/>
              </a:rPr>
              <a:t>ê-ç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3878087" y="4923375"/>
            <a:ext cx="1600132" cy="392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1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>
                <a:solidFill>
                  <a:srgbClr val="000000"/>
                </a:solidFill>
                <a:latin typeface="QMDIEK+OptimaLTStd"/>
                <a:cs typeface="QMDIEK+OptimaLTStd"/>
              </a:rPr>
              <a:t>1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-</a:t>
            </a:r>
            <a:r>
              <a:rPr sz="1052" spc="5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46566">
                <a:solidFill>
                  <a:srgbClr val="000000"/>
                </a:solidFill>
                <a:latin typeface="QMDIEK+OptimaLTStd"/>
                <a:cs typeface="QMDIEK+OptimaLTStd"/>
              </a:rPr>
              <a:t>8</a:t>
            </a:r>
            <a:r>
              <a:rPr sz="936" spc="187" baseline="465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2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5">
                <a:solidFill>
                  <a:srgbClr val="000000"/>
                </a:solidFill>
                <a:latin typeface="QMDIEK+OptimaLTStd"/>
                <a:cs typeface="QMDIEK+OptimaLTStd"/>
              </a:rPr>
              <a:t>2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l</a:t>
            </a:r>
            <a:r>
              <a:rPr sz="1052" spc="5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44">
                <a:solidFill>
                  <a:srgbClr val="000000"/>
                </a:solidFill>
                <a:latin typeface="SLABKF+SymbolMT"/>
                <a:cs typeface="SLABKF+SymbolMT"/>
              </a:rPr>
              <a:t>÷ú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=</a:t>
            </a:r>
            <a:r>
              <a:rPr sz="1052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QMDIEK+OptimaLTStd"/>
                <a:cs typeface="QMDIEK+OptimaLTStd"/>
              </a:rPr>
              <a:t>0,</a:t>
            </a:r>
          </a:p>
        </p:txBody>
      </p:sp>
      <p:sp>
        <p:nvSpPr>
          <p:cNvPr id="95" name="object 95"/>
          <p:cNvSpPr txBox="1"/>
          <p:nvPr/>
        </p:nvSpPr>
        <p:spPr>
          <a:xfrm>
            <a:off x="2348733" y="5005577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QMDIEK+OptimaLTStd"/>
                <a:cs typeface="QMDIEK+OptimaLTStd"/>
              </a:rPr>
              <a:t>8</a:t>
            </a:r>
          </a:p>
        </p:txBody>
      </p:sp>
      <p:sp>
        <p:nvSpPr>
          <p:cNvPr id="96" name="object 96"/>
          <p:cNvSpPr txBox="1"/>
          <p:nvPr/>
        </p:nvSpPr>
        <p:spPr>
          <a:xfrm>
            <a:off x="2601696" y="5005246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4495290" y="5005494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QMDIEK+OptimaLTStd"/>
                <a:cs typeface="QMDIEK+OptimaLTStd"/>
              </a:rPr>
              <a:t>1</a:t>
            </a:r>
          </a:p>
        </p:txBody>
      </p:sp>
      <p:sp>
        <p:nvSpPr>
          <p:cNvPr id="98" name="object 98"/>
          <p:cNvSpPr txBox="1"/>
          <p:nvPr/>
        </p:nvSpPr>
        <p:spPr>
          <a:xfrm>
            <a:off x="4814180" y="5005494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QMDIEK+OptimaLTStd"/>
                <a:cs typeface="QMDIEK+OptimaLTStd"/>
              </a:rPr>
              <a:t>2</a:t>
            </a:r>
          </a:p>
        </p:txBody>
      </p:sp>
      <p:sp>
        <p:nvSpPr>
          <p:cNvPr id="99" name="object 99"/>
          <p:cNvSpPr txBox="1"/>
          <p:nvPr/>
        </p:nvSpPr>
        <p:spPr>
          <a:xfrm>
            <a:off x="2900128" y="5059938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SLABKF+SymbolMT"/>
                <a:cs typeface="SLABKF+SymbolMT"/>
              </a:rPr>
              <a:t>ê</a:t>
            </a:r>
          </a:p>
        </p:txBody>
      </p:sp>
      <p:sp>
        <p:nvSpPr>
          <p:cNvPr id="100" name="object 100"/>
          <p:cNvSpPr txBox="1"/>
          <p:nvPr/>
        </p:nvSpPr>
        <p:spPr>
          <a:xfrm>
            <a:off x="3395916" y="5041225"/>
            <a:ext cx="356491" cy="359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RT</a:t>
            </a:r>
          </a:p>
        </p:txBody>
      </p:sp>
      <p:sp>
        <p:nvSpPr>
          <p:cNvPr id="101" name="object 101"/>
          <p:cNvSpPr txBox="1"/>
          <p:nvPr/>
        </p:nvSpPr>
        <p:spPr>
          <a:xfrm>
            <a:off x="4906532" y="5059938"/>
            <a:ext cx="354486" cy="386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-118">
                <a:solidFill>
                  <a:srgbClr val="000000"/>
                </a:solidFill>
                <a:latin typeface="SLABKF+SymbolMT"/>
                <a:cs typeface="SLABKF+SymbolMT"/>
              </a:rPr>
              <a:t>øúû</a:t>
            </a:r>
          </a:p>
        </p:txBody>
      </p:sp>
      <p:sp>
        <p:nvSpPr>
          <p:cNvPr id="102" name="object 102"/>
          <p:cNvSpPr txBox="1"/>
          <p:nvPr/>
        </p:nvSpPr>
        <p:spPr>
          <a:xfrm>
            <a:off x="4231670" y="5108265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103" name="object 103"/>
          <p:cNvSpPr txBox="1"/>
          <p:nvPr/>
        </p:nvSpPr>
        <p:spPr>
          <a:xfrm>
            <a:off x="2044285" y="5483505"/>
            <a:ext cx="399279" cy="3791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é</a:t>
            </a:r>
            <a:r>
              <a:rPr sz="1052" spc="4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æ</a:t>
            </a:r>
          </a:p>
        </p:txBody>
      </p:sp>
      <p:sp>
        <p:nvSpPr>
          <p:cNvPr id="104" name="object 104"/>
          <p:cNvSpPr txBox="1"/>
          <p:nvPr/>
        </p:nvSpPr>
        <p:spPr>
          <a:xfrm>
            <a:off x="2951902" y="5483505"/>
            <a:ext cx="3653108" cy="502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6933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43">
                <a:solidFill>
                  <a:srgbClr val="000000"/>
                </a:solidFill>
                <a:latin typeface="LNPJQO+SymbolMT"/>
                <a:cs typeface="LNPJQO+SymbolMT"/>
              </a:rPr>
              <a:t>öù</a:t>
            </a:r>
          </a:p>
          <a:p>
            <a:pPr marL="0" marR="0">
              <a:lnSpc>
                <a:spcPts val="741"/>
              </a:lnSpc>
              <a:spcBef>
                <a:spcPct val="0"/>
              </a:spcBef>
              <a:spcAft>
                <a:spcPct val="0"/>
              </a:spcAft>
            </a:pPr>
            <a:r>
              <a:rPr sz="1052" spc="131">
                <a:solidFill>
                  <a:srgbClr val="000000"/>
                </a:solidFill>
                <a:latin typeface="LNPJQO+SymbolMT"/>
                <a:cs typeface="LNPJQO+SymbolMT"/>
              </a:rPr>
              <a:t>+</a:t>
            </a:r>
            <a:r>
              <a:rPr sz="1052">
                <a:solidFill>
                  <a:srgbClr val="000000"/>
                </a:solidFill>
                <a:latin typeface="RPTSVR+OptimaLTStd"/>
                <a:cs typeface="RPTSVR+OptimaLTStd"/>
              </a:rPr>
              <a:t>1</a:t>
            </a: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-</a:t>
            </a:r>
            <a:r>
              <a:rPr sz="1052" spc="5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36" baseline="46606">
                <a:solidFill>
                  <a:srgbClr val="000000"/>
                </a:solidFill>
                <a:latin typeface="RPTSVR+OptimaLTStd"/>
                <a:cs typeface="RPTSVR+OptimaLTStd"/>
              </a:rPr>
              <a:t>9</a:t>
            </a:r>
            <a:r>
              <a:rPr sz="936" spc="185" baseline="466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+</a:t>
            </a:r>
            <a:r>
              <a:rPr sz="1052" spc="-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PTSVR+OptimaLTStd"/>
                <a:cs typeface="RPTSVR+OptimaLTStd"/>
              </a:rPr>
              <a:t>6</a:t>
            </a: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l</a:t>
            </a:r>
            <a:r>
              <a:rPr sz="1052" spc="4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+</a:t>
            </a:r>
            <a:r>
              <a:rPr sz="1052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-64">
                <a:solidFill>
                  <a:srgbClr val="000000"/>
                </a:solidFill>
                <a:latin typeface="RPTSVR+OptimaLTStd"/>
                <a:cs typeface="RPTSVR+OptimaLTStd"/>
              </a:rPr>
              <a:t>2</a:t>
            </a: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l</a:t>
            </a:r>
            <a:r>
              <a:rPr sz="1052" spc="5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44">
                <a:solidFill>
                  <a:srgbClr val="000000"/>
                </a:solidFill>
                <a:latin typeface="LNPJQO+SymbolMT"/>
                <a:cs typeface="LNPJQO+SymbolMT"/>
              </a:rPr>
              <a:t>÷ú</a:t>
            </a:r>
            <a:r>
              <a:rPr sz="1052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=</a:t>
            </a:r>
            <a:r>
              <a:rPr sz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PTSVR+OptimaLTStd"/>
                <a:cs typeface="RPTSVR+OptimaLTStd"/>
              </a:rPr>
              <a:t>0,</a:t>
            </a:r>
            <a:r>
              <a:rPr sz="1052" spc="7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R</a:t>
            </a:r>
            <a:r>
              <a:rPr sz="1052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=</a:t>
            </a:r>
            <a:r>
              <a:rPr sz="1052" spc="-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PTSVR+OptimaLTStd"/>
                <a:cs typeface="RPTSVR+OptimaLTStd"/>
              </a:rPr>
              <a:t>1.9872</a:t>
            </a:r>
            <a:r>
              <a:rPr sz="1052" spc="4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PTSVR+OptimaLTStd"/>
                <a:cs typeface="RPTSVR+OptimaLTStd"/>
              </a:rPr>
              <a:t>cal</a:t>
            </a:r>
            <a:r>
              <a:rPr sz="1052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RPTSVR+OptimaLTStd"/>
                <a:cs typeface="RPTSVR+OptimaLTStd"/>
              </a:rPr>
              <a:t>/</a:t>
            </a:r>
            <a:r>
              <a:rPr sz="1052" spc="3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21">
                <a:solidFill>
                  <a:srgbClr val="000000"/>
                </a:solidFill>
                <a:latin typeface="RPTSVR+OptimaLTStd"/>
                <a:cs typeface="RPTSVR+OptimaLTStd"/>
              </a:rPr>
              <a:t>gmol</a:t>
            </a:r>
            <a:r>
              <a:rPr sz="1052" spc="80">
                <a:solidFill>
                  <a:srgbClr val="000000"/>
                </a:solidFill>
                <a:latin typeface="LNPJQO+SymbolMT"/>
                <a:cs typeface="LNPJQO+SymbolMT"/>
              </a:rPr>
              <a:t>×</a:t>
            </a:r>
            <a:r>
              <a:rPr sz="1052" spc="84">
                <a:solidFill>
                  <a:srgbClr val="000000"/>
                </a:solidFill>
                <a:latin typeface="RPTSVR+OptimaLTStd"/>
                <a:cs typeface="RPTSVR+OptimaLTStd"/>
              </a:rPr>
              <a:t>K</a:t>
            </a:r>
            <a:r>
              <a:rPr sz="1228">
                <a:solidFill>
                  <a:srgbClr val="000000"/>
                </a:solidFill>
                <a:latin typeface="LNPJQO+SymbolMT"/>
                <a:cs typeface="LNPJQO+SymbolMT"/>
              </a:rPr>
              <a:t>)</a:t>
            </a:r>
            <a:r>
              <a:rPr sz="1345">
                <a:solidFill>
                  <a:srgbClr val="000000"/>
                </a:solidFill>
                <a:latin typeface="LNPJQO+SymbolMT"/>
                <a:cs typeface="LNPJQO+SymbolMT"/>
              </a:rPr>
              <a:t>)</a:t>
            </a:r>
          </a:p>
        </p:txBody>
      </p:sp>
      <p:sp>
        <p:nvSpPr>
          <p:cNvPr id="105" name="object 105"/>
          <p:cNvSpPr txBox="1"/>
          <p:nvPr/>
        </p:nvSpPr>
        <p:spPr>
          <a:xfrm>
            <a:off x="2276347" y="5510343"/>
            <a:ext cx="827478" cy="371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18">
                <a:solidFill>
                  <a:srgbClr val="000000"/>
                </a:solidFill>
                <a:latin typeface="RPTSVR+OptimaLTStd"/>
                <a:cs typeface="RPTSVR+OptimaLTStd"/>
              </a:rPr>
              <a:t>26.13</a:t>
            </a:r>
            <a:r>
              <a:rPr sz="1052" spc="80">
                <a:solidFill>
                  <a:srgbClr val="000000"/>
                </a:solidFill>
                <a:latin typeface="LNPJQO+SymbolMT"/>
                <a:cs typeface="LNPJQO+SymbolMT"/>
              </a:rPr>
              <a:t>´</a:t>
            </a:r>
            <a:r>
              <a:rPr sz="1052">
                <a:solidFill>
                  <a:srgbClr val="000000"/>
                </a:solidFill>
                <a:latin typeface="RPTSVR+OptimaLTStd"/>
                <a:cs typeface="RPTSVR+OptimaLTStd"/>
              </a:rPr>
              <a:t>10</a:t>
            </a:r>
            <a:r>
              <a:rPr sz="936" baseline="43760">
                <a:solidFill>
                  <a:srgbClr val="000000"/>
                </a:solidFill>
                <a:latin typeface="RPTSVR+OptimaLTStd"/>
                <a:cs typeface="RPTSVR+OptimaLTStd"/>
              </a:rPr>
              <a:t>3</a:t>
            </a:r>
          </a:p>
        </p:txBody>
      </p:sp>
      <p:sp>
        <p:nvSpPr>
          <p:cNvPr id="106" name="object 106"/>
          <p:cNvSpPr txBox="1"/>
          <p:nvPr/>
        </p:nvSpPr>
        <p:spPr>
          <a:xfrm>
            <a:off x="3229975" y="5521462"/>
            <a:ext cx="279498" cy="5444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  <a:p>
            <a:pPr marL="4678" marR="0">
              <a:lnSpc>
                <a:spcPts val="1250"/>
              </a:lnSpc>
              <a:spcBef>
                <a:spcPts val="149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</a:p>
        </p:txBody>
      </p:sp>
      <p:sp>
        <p:nvSpPr>
          <p:cNvPr id="107" name="object 107"/>
          <p:cNvSpPr txBox="1"/>
          <p:nvPr/>
        </p:nvSpPr>
        <p:spPr>
          <a:xfrm>
            <a:off x="1420039" y="5592628"/>
            <a:ext cx="1023665" cy="388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-</a:t>
            </a:r>
            <a:r>
              <a:rPr sz="1052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n</a:t>
            </a:r>
            <a:r>
              <a:rPr sz="1052" spc="3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exp</a:t>
            </a:r>
            <a:r>
              <a:rPr sz="1052" spc="-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 spc="89">
                <a:solidFill>
                  <a:srgbClr val="000000"/>
                </a:solidFill>
                <a:latin typeface="LNPJQO+SymbolMT"/>
                <a:cs typeface="LNPJQO+SymbolMT"/>
              </a:rPr>
              <a:t>ê-ç</a:t>
            </a:r>
          </a:p>
        </p:txBody>
      </p:sp>
      <p:sp>
        <p:nvSpPr>
          <p:cNvPr id="108" name="object 108"/>
          <p:cNvSpPr txBox="1"/>
          <p:nvPr/>
        </p:nvSpPr>
        <p:spPr>
          <a:xfrm>
            <a:off x="5232812" y="5570832"/>
            <a:ext cx="300706" cy="469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sz="1345">
                <a:solidFill>
                  <a:srgbClr val="000000"/>
                </a:solidFill>
                <a:latin typeface="LNPJQO+SymbolMT"/>
                <a:cs typeface="LNPJQO+SymbolMT"/>
              </a:rPr>
              <a:t>(</a:t>
            </a:r>
          </a:p>
        </p:txBody>
      </p:sp>
      <p:sp>
        <p:nvSpPr>
          <p:cNvPr id="109" name="object 109"/>
          <p:cNvSpPr txBox="1"/>
          <p:nvPr/>
        </p:nvSpPr>
        <p:spPr>
          <a:xfrm>
            <a:off x="5544703" y="5578787"/>
            <a:ext cx="278428" cy="4286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32"/>
              </a:lnSpc>
              <a:spcBef>
                <a:spcPct val="0"/>
              </a:spcBef>
              <a:spcAft>
                <a:spcPct val="0"/>
              </a:spcAft>
            </a:pPr>
            <a:r>
              <a:rPr sz="1228">
                <a:solidFill>
                  <a:srgbClr val="000000"/>
                </a:solidFill>
                <a:latin typeface="LNPJQO+SymbolMT"/>
                <a:cs typeface="LNPJQO+SymbolMT"/>
              </a:rPr>
              <a:t>(</a:t>
            </a:r>
          </a:p>
        </p:txBody>
      </p:sp>
      <p:sp>
        <p:nvSpPr>
          <p:cNvPr id="110" name="object 110"/>
          <p:cNvSpPr txBox="1"/>
          <p:nvPr/>
        </p:nvSpPr>
        <p:spPr>
          <a:xfrm>
            <a:off x="1487321" y="5670945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RPTSVR+OptimaLTStd"/>
                <a:cs typeface="RPTSVR+OptimaLTStd"/>
              </a:rPr>
              <a:t>9</a:t>
            </a:r>
          </a:p>
        </p:txBody>
      </p:sp>
      <p:sp>
        <p:nvSpPr>
          <p:cNvPr id="111" name="object 111"/>
          <p:cNvSpPr txBox="1"/>
          <p:nvPr/>
        </p:nvSpPr>
        <p:spPr>
          <a:xfrm>
            <a:off x="1740285" y="5670614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112" name="object 112"/>
          <p:cNvSpPr txBox="1"/>
          <p:nvPr/>
        </p:nvSpPr>
        <p:spPr>
          <a:xfrm>
            <a:off x="3647345" y="567086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RPTSVR+OptimaLTStd"/>
                <a:cs typeface="RPTSVR+OptimaLTStd"/>
              </a:rPr>
              <a:t>2</a:t>
            </a:r>
          </a:p>
        </p:txBody>
      </p:sp>
      <p:sp>
        <p:nvSpPr>
          <p:cNvPr id="113" name="object 113"/>
          <p:cNvSpPr txBox="1"/>
          <p:nvPr/>
        </p:nvSpPr>
        <p:spPr>
          <a:xfrm>
            <a:off x="3973588" y="5670862"/>
            <a:ext cx="168461" cy="22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3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RPTSVR+OptimaLTStd"/>
                <a:cs typeface="RPTSVR+OptimaLTStd"/>
              </a:rPr>
              <a:t>3</a:t>
            </a:r>
          </a:p>
        </p:txBody>
      </p:sp>
      <p:sp>
        <p:nvSpPr>
          <p:cNvPr id="114" name="object 114"/>
          <p:cNvSpPr txBox="1"/>
          <p:nvPr/>
        </p:nvSpPr>
        <p:spPr>
          <a:xfrm>
            <a:off x="2044285" y="5725305"/>
            <a:ext cx="251829" cy="364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LNPJQO+SymbolMT"/>
                <a:cs typeface="LNPJQO+SymbolMT"/>
              </a:rPr>
              <a:t>ê</a:t>
            </a:r>
          </a:p>
        </p:txBody>
      </p:sp>
      <p:sp>
        <p:nvSpPr>
          <p:cNvPr id="115" name="object 115"/>
          <p:cNvSpPr txBox="1"/>
          <p:nvPr/>
        </p:nvSpPr>
        <p:spPr>
          <a:xfrm>
            <a:off x="2506432" y="5706592"/>
            <a:ext cx="356491" cy="359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UMFMBP+OptimaLTStd-Italic"/>
                <a:cs typeface="UMFMBP+OptimaLTStd-Italic"/>
              </a:rPr>
              <a:t>RT</a:t>
            </a:r>
          </a:p>
        </p:txBody>
      </p:sp>
      <p:sp>
        <p:nvSpPr>
          <p:cNvPr id="116" name="object 116"/>
          <p:cNvSpPr txBox="1"/>
          <p:nvPr/>
        </p:nvSpPr>
        <p:spPr>
          <a:xfrm>
            <a:off x="4068790" y="5725305"/>
            <a:ext cx="354486" cy="386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-118">
                <a:solidFill>
                  <a:srgbClr val="000000"/>
                </a:solidFill>
                <a:latin typeface="LNPJQO+SymbolMT"/>
                <a:cs typeface="LNPJQO+SymbolMT"/>
              </a:rPr>
              <a:t>øúû</a:t>
            </a:r>
          </a:p>
        </p:txBody>
      </p:sp>
      <p:sp>
        <p:nvSpPr>
          <p:cNvPr id="117" name="object 117"/>
          <p:cNvSpPr txBox="1"/>
          <p:nvPr/>
        </p:nvSpPr>
        <p:spPr>
          <a:xfrm>
            <a:off x="3305737" y="5773634"/>
            <a:ext cx="154665" cy="220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2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UMFMBP+OptimaLTStd-Italic"/>
                <a:cs typeface="UMFMBP+OptimaLTStd-Italic"/>
              </a:rPr>
              <a:t>s</a:t>
            </a:r>
          </a:p>
        </p:txBody>
      </p:sp>
      <p:sp>
        <p:nvSpPr>
          <p:cNvPr id="118" name="object 118"/>
          <p:cNvSpPr txBox="1"/>
          <p:nvPr/>
        </p:nvSpPr>
        <p:spPr>
          <a:xfrm>
            <a:off x="1194070" y="6132442"/>
            <a:ext cx="6148424" cy="402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9"/>
              </a:lnSpc>
              <a:spcBef>
                <a:spcPct val="0"/>
              </a:spcBef>
              <a:spcAft>
                <a:spcPct val="0"/>
              </a:spcAft>
            </a:pP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There</a:t>
            </a:r>
            <a:r>
              <a:rPr sz="1052" spc="61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are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12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unknown</a:t>
            </a:r>
            <a:r>
              <a:rPr sz="1052" spc="51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variables</a:t>
            </a:r>
            <a:r>
              <a:rPr sz="1052" spc="54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(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n</a:t>
            </a:r>
            <a:r>
              <a:rPr sz="1052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(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  <a:r>
              <a:rPr sz="1052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=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1,</a:t>
            </a:r>
            <a:r>
              <a:rPr sz="1052" spc="-16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2,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…,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9),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KRBFLO+STIXGeneral-Regular"/>
                <a:cs typeface="KRBFLO+STIXGeneral-Regular"/>
              </a:rPr>
              <a:t>λ</a:t>
            </a:r>
            <a:r>
              <a:rPr sz="1052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(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j</a:t>
            </a:r>
            <a:r>
              <a:rPr sz="1052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=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1,</a:t>
            </a:r>
            <a:r>
              <a:rPr sz="1052" spc="-16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2,</a:t>
            </a:r>
            <a:r>
              <a:rPr sz="1052" spc="-16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3))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and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12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equations.</a:t>
            </a:r>
            <a:r>
              <a:rPr sz="1052" spc="5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First,</a:t>
            </a:r>
            <a:r>
              <a:rPr sz="1052" spc="54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we</a:t>
            </a:r>
          </a:p>
        </p:txBody>
      </p:sp>
      <p:sp>
        <p:nvSpPr>
          <p:cNvPr id="119" name="object 119"/>
          <p:cNvSpPr txBox="1"/>
          <p:nvPr/>
        </p:nvSpPr>
        <p:spPr>
          <a:xfrm>
            <a:off x="3221212" y="6226375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</a:p>
        </p:txBody>
      </p:sp>
      <p:sp>
        <p:nvSpPr>
          <p:cNvPr id="120" name="object 120"/>
          <p:cNvSpPr txBox="1"/>
          <p:nvPr/>
        </p:nvSpPr>
        <p:spPr>
          <a:xfrm>
            <a:off x="4241658" y="6226375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EKPFFL+OptimaLTStd-Italic"/>
                <a:cs typeface="EKPFFL+OptimaLTStd-Italic"/>
              </a:rPr>
              <a:t>j</a:t>
            </a:r>
          </a:p>
        </p:txBody>
      </p:sp>
      <p:sp>
        <p:nvSpPr>
          <p:cNvPr id="121" name="object 121"/>
          <p:cNvSpPr txBox="1"/>
          <p:nvPr/>
        </p:nvSpPr>
        <p:spPr>
          <a:xfrm>
            <a:off x="1015782" y="6310487"/>
            <a:ext cx="6354271" cy="359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construct the 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MATLAB</a:t>
            </a:r>
            <a:r>
              <a:rPr sz="643">
                <a:solidFill>
                  <a:srgbClr val="000000"/>
                </a:solidFill>
                <a:latin typeface="GLVGAA+OptimaLTStd"/>
                <a:cs typeface="GLVGAA+OptimaLTStd"/>
              </a:rPr>
              <a:t>®</a:t>
            </a:r>
            <a:r>
              <a:rPr sz="643" spc="111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function 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rxnfun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, which deﬁnes the system of nonlinear equations in vec-</a:t>
            </a:r>
          </a:p>
        </p:txBody>
      </p:sp>
      <p:sp>
        <p:nvSpPr>
          <p:cNvPr id="122" name="object 122"/>
          <p:cNvSpPr txBox="1"/>
          <p:nvPr/>
        </p:nvSpPr>
        <p:spPr>
          <a:xfrm>
            <a:off x="1015822" y="6470888"/>
            <a:ext cx="6353261" cy="360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tor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form.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In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this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function,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all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the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unknown variables are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represented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in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terms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of 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x</a:t>
            </a:r>
            <a:r>
              <a:rPr sz="1052" spc="1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(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  <a:r>
              <a:rPr sz="1052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=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1,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2,…,</a:t>
            </a:r>
            <a:r>
              <a:rPr sz="1052" spc="-12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12)</a:t>
            </a:r>
          </a:p>
        </p:txBody>
      </p:sp>
      <p:sp>
        <p:nvSpPr>
          <p:cNvPr id="123" name="object 123"/>
          <p:cNvSpPr txBox="1"/>
          <p:nvPr/>
        </p:nvSpPr>
        <p:spPr>
          <a:xfrm>
            <a:off x="5612020" y="6547177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</a:p>
        </p:txBody>
      </p:sp>
      <p:sp>
        <p:nvSpPr>
          <p:cNvPr id="124" name="object 124"/>
          <p:cNvSpPr txBox="1"/>
          <p:nvPr/>
        </p:nvSpPr>
        <p:spPr>
          <a:xfrm>
            <a:off x="1015785" y="6613644"/>
            <a:ext cx="3396331" cy="402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9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(i.e., 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x</a:t>
            </a:r>
            <a:r>
              <a:rPr sz="1052" spc="1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= 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n</a:t>
            </a:r>
            <a:r>
              <a:rPr sz="1052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(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  <a:r>
              <a:rPr sz="1052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= 1,</a:t>
            </a:r>
            <a:r>
              <a:rPr sz="1052" spc="-16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2,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…, 9) and 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x</a:t>
            </a:r>
            <a:r>
              <a:rPr sz="1052" spc="1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= </a:t>
            </a:r>
            <a:r>
              <a:rPr sz="1052" spc="157">
                <a:solidFill>
                  <a:srgbClr val="000000"/>
                </a:solidFill>
                <a:latin typeface="KRBFLO+STIXGeneral-Regular"/>
                <a:cs typeface="KRBFLO+STIXGeneral-Regular"/>
              </a:rPr>
              <a:t>λ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(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  <a:r>
              <a:rPr sz="1052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= </a:t>
            </a:r>
            <a:r>
              <a:rPr sz="1052" spc="27">
                <a:solidFill>
                  <a:srgbClr val="000000"/>
                </a:solidFill>
                <a:latin typeface="GLVGAA+OptimaLTStd"/>
                <a:cs typeface="GLVGAA+OptimaLTStd"/>
              </a:rPr>
              <a:t>10,11,12)).</a:t>
            </a:r>
          </a:p>
        </p:txBody>
      </p:sp>
      <p:sp>
        <p:nvSpPr>
          <p:cNvPr id="125" name="object 125"/>
          <p:cNvSpPr txBox="1"/>
          <p:nvPr/>
        </p:nvSpPr>
        <p:spPr>
          <a:xfrm>
            <a:off x="1364926" y="6707578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</a:p>
        </p:txBody>
      </p:sp>
      <p:sp>
        <p:nvSpPr>
          <p:cNvPr id="126" name="object 126"/>
          <p:cNvSpPr txBox="1"/>
          <p:nvPr/>
        </p:nvSpPr>
        <p:spPr>
          <a:xfrm>
            <a:off x="1614537" y="6707578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</a:p>
        </p:txBody>
      </p:sp>
      <p:sp>
        <p:nvSpPr>
          <p:cNvPr id="127" name="object 127"/>
          <p:cNvSpPr txBox="1"/>
          <p:nvPr/>
        </p:nvSpPr>
        <p:spPr>
          <a:xfrm>
            <a:off x="2817596" y="6707578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</a:p>
        </p:txBody>
      </p:sp>
      <p:sp>
        <p:nvSpPr>
          <p:cNvPr id="128" name="object 128"/>
          <p:cNvSpPr txBox="1"/>
          <p:nvPr/>
        </p:nvSpPr>
        <p:spPr>
          <a:xfrm>
            <a:off x="3059320" y="6707578"/>
            <a:ext cx="142500" cy="220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4"/>
              </a:lnSpc>
              <a:spcBef>
                <a:spcPct val="0"/>
              </a:spcBef>
              <a:spcAft>
                <a:spcPct val="0"/>
              </a:spcAft>
            </a:pPr>
            <a:r>
              <a:rPr sz="643">
                <a:solidFill>
                  <a:srgbClr val="000000"/>
                </a:solidFill>
                <a:latin typeface="EKPFFL+OptimaLTStd-Italic"/>
                <a:cs typeface="EKPFFL+OptimaLTStd-Italic"/>
              </a:rPr>
              <a:t>i</a:t>
            </a:r>
          </a:p>
        </p:txBody>
      </p:sp>
      <p:sp>
        <p:nvSpPr>
          <p:cNvPr id="129" name="object 129"/>
          <p:cNvSpPr txBox="1"/>
          <p:nvPr/>
        </p:nvSpPr>
        <p:spPr>
          <a:xfrm>
            <a:off x="1015788" y="6973640"/>
            <a:ext cx="2869396" cy="59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function f = rxnfun(x,T)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R = 1.9872; ns = sum(x(1:9));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f(1,1) = 2*x(4)+x(5)+2*x(6)+x(8)-4;</a:t>
            </a:r>
          </a:p>
        </p:txBody>
      </p:sp>
      <p:sp>
        <p:nvSpPr>
          <p:cNvPr id="130" name="object 130"/>
          <p:cNvSpPr txBox="1"/>
          <p:nvPr/>
        </p:nvSpPr>
        <p:spPr>
          <a:xfrm>
            <a:off x="1015789" y="7401378"/>
            <a:ext cx="5410859" cy="13078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f(2,1) = 4*x(1)+4*x(2)+2*x(3)+2*x(7)+2*x(8)+6*x(9)-14;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f(3,1) = x(1)+2*x(2)+2*x(3)+x(4)+x(5)+2*x(9)-2;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f(4,1) = x(1)-ns*exp(-(4.61e3/(R*T)+1-x(1)/ns+4*x(11)+x(12)));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f(5,1) = x(2)-ns*exp(-(28.249e3/(R*T)+1-x(2)/ns+4*x(11)+2*x(12)));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f(6,1) = x(3)-ns*exp(-(40.604e3/(R*T)+1-x(3)/ns+2*x(11)+2*x(12)));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f(7,1) = x(4)-ns*exp(-(-94.61e3/(R*T)+1-x(4)/ns+2*x(10)+x(12)));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f(8,1) = x(5)-ns*exp(-(-47.942e3/(R*T)+1-x(5)/ns+x(10)+x(12)));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f(9,1) = x(6)-ns*exp(-(1-x(6)/ns+2*x(10)));</a:t>
            </a:r>
          </a:p>
        </p:txBody>
      </p:sp>
      <p:sp>
        <p:nvSpPr>
          <p:cNvPr id="131" name="object 131"/>
          <p:cNvSpPr txBox="1"/>
          <p:nvPr/>
        </p:nvSpPr>
        <p:spPr>
          <a:xfrm>
            <a:off x="1015788" y="8542007"/>
            <a:ext cx="3607241" cy="3097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f(10,1) = x(7)-ns*exp(-(1-x(7)/ns+2*x(11)));</a:t>
            </a:r>
          </a:p>
        </p:txBody>
      </p:sp>
      <p:sp>
        <p:nvSpPr>
          <p:cNvPr id="132" name="object 132"/>
          <p:cNvSpPr txBox="1"/>
          <p:nvPr/>
        </p:nvSpPr>
        <p:spPr>
          <a:xfrm>
            <a:off x="1015789" y="8684585"/>
            <a:ext cx="5410859" cy="594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f(11,1) = x(8)-ns*exp(-(-46.03e3/(R*T)+1-x(8)/ns+x(10)+2*x(11)));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f(12,1) = x(9)-ns*exp(-(26.13e3/(R*T)+1-x(9)/ns+6*x(11)+2*x(12)));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GPRIEE+CourierStd"/>
                <a:cs typeface="GPRIEE+CourierStd"/>
              </a:rPr>
              <a:t>end</a:t>
            </a:r>
          </a:p>
        </p:txBody>
      </p:sp>
      <p:sp>
        <p:nvSpPr>
          <p:cNvPr id="133" name="object 133"/>
          <p:cNvSpPr txBox="1"/>
          <p:nvPr/>
        </p:nvSpPr>
        <p:spPr>
          <a:xfrm>
            <a:off x="1015788" y="9287351"/>
            <a:ext cx="6354250" cy="6803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As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the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initial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estimate,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we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choose</a:t>
            </a:r>
            <a:r>
              <a:rPr sz="1052" spc="9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x</a:t>
            </a:r>
            <a:r>
              <a:rPr sz="936" baseline="-22000">
                <a:solidFill>
                  <a:srgbClr val="000000"/>
                </a:solidFill>
                <a:latin typeface="GLVGAA+OptimaLTStd"/>
                <a:cs typeface="GLVGAA+OptimaLTStd"/>
              </a:rPr>
              <a:t>0</a:t>
            </a:r>
            <a:r>
              <a:rPr sz="936" spc="215" baseline="-22000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=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[0.001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0.001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0.001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0.993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0.0001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5.992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0.001</a:t>
            </a:r>
            <a:r>
              <a:rPr sz="1052" spc="95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10</a:t>
            </a:r>
          </a:p>
          <a:p>
            <a:pPr marL="21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10ꢀ10].</a:t>
            </a:r>
            <a:r>
              <a:rPr sz="1052" spc="-23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Zeros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of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the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nonlinear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equation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system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can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be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found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 spc="-18">
                <a:solidFill>
                  <a:srgbClr val="000000"/>
                </a:solidFill>
                <a:latin typeface="GLVGAA+OptimaLTStd"/>
                <a:cs typeface="GLVGAA+OptimaLTStd"/>
              </a:rPr>
              <a:t>by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 using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the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built-in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function</a:t>
            </a:r>
            <a:r>
              <a:rPr sz="1052" spc="-29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fsolve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.</a:t>
            </a:r>
          </a:p>
          <a:p>
            <a:pPr marL="21" marR="0">
              <a:lnSpc>
                <a:spcPts val="1252"/>
              </a:lnSpc>
              <a:spcBef>
                <a:spcPts val="6"/>
              </a:spcBef>
              <a:spcAft>
                <a:spcPct val="0"/>
              </a:spcAft>
            </a:pPr>
            <a:r>
              <a:rPr sz="1052" spc="-23">
                <a:solidFill>
                  <a:srgbClr val="000000"/>
                </a:solidFill>
                <a:latin typeface="GLVGAA+OptimaLTStd"/>
                <a:cs typeface="GLVGAA+OptimaLTStd"/>
              </a:rPr>
              <a:t>The</a:t>
            </a:r>
            <a:r>
              <a:rPr sz="1052" spc="23">
                <a:solidFill>
                  <a:srgbClr val="000000"/>
                </a:solidFill>
                <a:latin typeface="GLVGAA+OptimaLTStd"/>
                <a:cs typeface="GLVGAA+OptimaLTStd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script ﬁle </a:t>
            </a:r>
            <a:r>
              <a:rPr sz="1052">
                <a:solidFill>
                  <a:srgbClr val="000000"/>
                </a:solidFill>
                <a:latin typeface="EKPFFL+OptimaLTStd-Italic"/>
                <a:cs typeface="EKPFFL+OptimaLTStd-Italic"/>
              </a:rPr>
              <a:t>ethanrxn</a:t>
            </a:r>
            <a:r>
              <a:rPr sz="1052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52">
                <a:solidFill>
                  <a:srgbClr val="000000"/>
                </a:solidFill>
                <a:latin typeface="GLVGAA+OptimaLTStd"/>
                <a:cs typeface="GLVGAA+OptimaLTStd"/>
              </a:rPr>
              <a:t>shows the solution procedure.</a:t>
            </a:r>
          </a:p>
        </p:txBody>
      </p:sp>
      <p:sp>
        <p:nvSpPr>
          <p:cNvPr id="1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object 1"/>
          <p:cNvSpPr/>
          <p:nvPr/>
        </p:nvSpPr>
        <p:spPr>
          <a:xfrm>
            <a:off x="3964363" y="8384151"/>
            <a:ext cx="184253" cy="1485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37565" y="512881"/>
            <a:ext cx="2444725" cy="357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VPMSUH+OptimaLTStd-Medium"/>
                <a:cs typeface="VPMSUH+OptimaLTStd-Medium"/>
              </a:rPr>
              <a:t>Numerical Methods with </a:t>
            </a:r>
            <a:r>
              <a:rPr sz="1052" spc="-12">
                <a:solidFill>
                  <a:srgbClr val="000000"/>
                </a:solidFill>
                <a:latin typeface="VPMSUH+OptimaLTStd-Medium"/>
                <a:cs typeface="VPMSUH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70297" y="509539"/>
            <a:ext cx="349139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ICSTOK+OptimaLTStd-Bold"/>
                <a:cs typeface="ICSTOK+OptimaLTStd-Bold"/>
              </a:rPr>
              <a:t>47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15788" y="908344"/>
            <a:ext cx="5246894" cy="1878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% ethanrxn.m: ethane-steam cracking reaction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x0 = [0.001 0.001 0.001 0.993 1 0.0001 5.992 1 0.001 10 10 10]';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T = 1000;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[x, fval] = fsolve(@rxnfun, x0,[],T);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comp = {'CH4','C2H4','C2H2','CO2','CO','O2','H2','H2O','C2H6'};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lamda = {'lambda1','lambda2','lambda3'};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fprintf('\n i\tComp. \t Initial Val.\t\tFinal val.\n');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for k = 1:length(x)-3</a:t>
            </a:r>
          </a:p>
          <a:p>
            <a:pPr marL="213868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fprintf('%d\t%s \t%12.9f\t%12.9f\n',k,comp{k},x0(k),x(k));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end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fprintf('\n i\tLambda\tInitial Val.\tFinal val.\n');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for i = k+1:length(x)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15788" y="2619284"/>
            <a:ext cx="6148701" cy="452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868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fprintf('%g\t%s\t\t%4.1f\t%15.9f\n',i,lamda{i-length(comp)},x0(i),x(i));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end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15788" y="3043831"/>
            <a:ext cx="1601583" cy="3595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2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FDVAHJ+OptimaLTStd"/>
                <a:cs typeface="FDVAHJ+OptimaLTStd"/>
              </a:rPr>
              <a:t>Running this script gives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15788" y="3350003"/>
            <a:ext cx="1318853" cy="452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&gt;&gt; ethanrxn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Equation solved.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15789" y="3635161"/>
            <a:ext cx="5492842" cy="7374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fsolve completed because the vector of function values is near zero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as measured by the default value of the function tolerance, and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the problem appears regular as measured by the gradient.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&lt;stopping criteria details&gt;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15788" y="4348056"/>
            <a:ext cx="249513" cy="1592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i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2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3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4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5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6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7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8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9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372235" y="4348056"/>
            <a:ext cx="534670" cy="1592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Comp.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CH4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C2H4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C2H2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CO2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CO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O2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H2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H2O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C2H6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013838" y="4348056"/>
            <a:ext cx="1033695" cy="1592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Initial Val.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0.001000000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0.001000000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0.001000000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0.993000000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1.000000000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0.000100000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5.992000000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1.000000000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0.001000000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083179" y="4348056"/>
            <a:ext cx="962406" cy="1592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Final val.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0.081717614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0.000000172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0.000000000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0.664820888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1.253460254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0.000000000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5.419665106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1.416897971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0.000000450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015788" y="5916422"/>
            <a:ext cx="249511" cy="3097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372235" y="5916422"/>
            <a:ext cx="605959" cy="3097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Lambda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013838" y="5916422"/>
            <a:ext cx="1033695" cy="452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Initial Val.</a:t>
            </a:r>
          </a:p>
          <a:p>
            <a:pPr marL="285157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10.0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083179" y="5916422"/>
            <a:ext cx="1033695" cy="7374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Final val.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24.051830977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0.051093350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1.168410847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15788" y="6059000"/>
            <a:ext cx="320802" cy="59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10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11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12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372235" y="6059000"/>
            <a:ext cx="677248" cy="59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lambda1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lambda2</a:t>
            </a:r>
          </a:p>
          <a:p>
            <a:pPr marL="0" marR="0">
              <a:lnSpc>
                <a:spcPts val="1035"/>
              </a:lnSpc>
              <a:spcBef>
                <a:spcPts val="87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lambda3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298996" y="6201579"/>
            <a:ext cx="463381" cy="452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35"/>
              </a:lnSpc>
              <a:spcBef>
                <a:spcPct val="0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10.0</a:t>
            </a:r>
          </a:p>
          <a:p>
            <a:pPr marL="0" marR="0">
              <a:lnSpc>
                <a:spcPts val="1035"/>
              </a:lnSpc>
              <a:spcBef>
                <a:spcPts val="28"/>
              </a:spcBef>
              <a:spcAft>
                <a:spcPct val="0"/>
              </a:spcAft>
            </a:pPr>
            <a:r>
              <a:rPr sz="936">
                <a:solidFill>
                  <a:srgbClr val="000000"/>
                </a:solidFill>
                <a:latin typeface="CGUKEG+CourierStd"/>
                <a:cs typeface="CGUKEG+CourierStd"/>
              </a:rPr>
              <a:t>10.0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37565" y="6741069"/>
            <a:ext cx="2446347" cy="439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33"/>
              </a:lnSpc>
              <a:spcBef>
                <a:spcPct val="0"/>
              </a:spcBef>
              <a:spcAft>
                <a:spcPct val="0"/>
              </a:spcAft>
            </a:pPr>
            <a:r>
              <a:rPr sz="1286">
                <a:solidFill>
                  <a:srgbClr val="0000FF"/>
                </a:solidFill>
                <a:latin typeface="ICSTOK+OptimaLTStd-Bold"/>
                <a:cs typeface="ICSTOK+OptimaLTStd-Bold"/>
              </a:rPr>
              <a:t>2.3</a:t>
            </a:r>
            <a:r>
              <a:rPr sz="1286" spc="964">
                <a:solidFill>
                  <a:srgbClr val="0000FF"/>
                </a:solidFill>
                <a:latin typeface="ICSTOK+OptimaLTStd-Bold"/>
                <a:cs typeface="ICSTOK+OptimaLTStd-Bold"/>
              </a:rPr>
              <a:t> </a:t>
            </a:r>
            <a:r>
              <a:rPr sz="1286">
                <a:solidFill>
                  <a:srgbClr val="0000FF"/>
                </a:solidFill>
                <a:latin typeface="ICSTOK+OptimaLTStd-Bold"/>
                <a:cs typeface="ICSTOK+OptimaLTStd-Bold"/>
              </a:rPr>
              <a:t>REGRESSION</a:t>
            </a:r>
            <a:r>
              <a:rPr sz="1286" spc="-34">
                <a:solidFill>
                  <a:srgbClr val="0000FF"/>
                </a:solidFill>
                <a:latin typeface="ICSTOK+OptimaLTStd-Bold"/>
                <a:cs typeface="ICSTOK+OptimaLTStd-Bold"/>
              </a:rPr>
              <a:t> </a:t>
            </a:r>
            <a:r>
              <a:rPr sz="1286" spc="-16">
                <a:solidFill>
                  <a:srgbClr val="0000FF"/>
                </a:solidFill>
                <a:latin typeface="ICSTOK+OptimaLTStd-Bold"/>
                <a:cs typeface="ICSTOK+OptimaLTStd-Bold"/>
              </a:rPr>
              <a:t>ANALYSIS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37565" y="7038104"/>
            <a:ext cx="2631300" cy="3806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33"/>
              </a:lnSpc>
              <a:spcBef>
                <a:spcPct val="0"/>
              </a:spcBef>
              <a:spcAft>
                <a:spcPct val="0"/>
              </a:spcAft>
            </a:pPr>
            <a:r>
              <a:rPr sz="1286">
                <a:solidFill>
                  <a:srgbClr val="0000FF"/>
                </a:solidFill>
                <a:latin typeface="IPFARN+OptimaLTStd-Bold-SC700"/>
                <a:cs typeface="IPFARN+OptimaLTStd-Bold-SC700"/>
              </a:rPr>
              <a:t>2.3.1</a:t>
            </a:r>
            <a:r>
              <a:rPr sz="1286" spc="964">
                <a:solidFill>
                  <a:srgbClr val="0000FF"/>
                </a:solidFill>
                <a:latin typeface="IPFARN+OptimaLTStd-Bold-SC700"/>
                <a:cs typeface="IPFARN+OptimaLTStd-Bold-SC700"/>
              </a:rPr>
              <a:t> </a:t>
            </a:r>
            <a:r>
              <a:rPr sz="1286">
                <a:solidFill>
                  <a:srgbClr val="0000FF"/>
                </a:solidFill>
                <a:latin typeface="IPFARN+OptimaLTStd-Bold-SC700"/>
                <a:cs typeface="IPFARN+OptimaLTStd-Bold-SC700"/>
              </a:rPr>
              <a:t>i</a:t>
            </a:r>
            <a:r>
              <a:rPr sz="877" spc="14">
                <a:solidFill>
                  <a:srgbClr val="0000FF"/>
                </a:solidFill>
                <a:latin typeface="IPFARN+OptimaLTStd-Bold-SC700"/>
                <a:cs typeface="IPFARN+OptimaLTStd-Bold-SC700"/>
              </a:rPr>
              <a:t>ntroduction</a:t>
            </a:r>
            <a:r>
              <a:rPr sz="877" spc="140">
                <a:solidFill>
                  <a:srgbClr val="0000FF"/>
                </a:solidFill>
                <a:latin typeface="IPFARN+OptimaLTStd-Bold-SC700"/>
                <a:cs typeface="IPFARN+OptimaLTStd-Bold-SC700"/>
              </a:rPr>
              <a:t> </a:t>
            </a:r>
            <a:r>
              <a:rPr sz="877" spc="-13">
                <a:solidFill>
                  <a:srgbClr val="0000FF"/>
                </a:solidFill>
                <a:latin typeface="IPFARN+OptimaLTStd-Bold-SC700"/>
                <a:cs typeface="IPFARN+OptimaLTStd-Bold-SC700"/>
              </a:rPr>
              <a:t>to</a:t>
            </a:r>
            <a:r>
              <a:rPr sz="877" spc="172">
                <a:solidFill>
                  <a:srgbClr val="0000FF"/>
                </a:solidFill>
                <a:latin typeface="IPFARN+OptimaLTStd-Bold-SC700"/>
                <a:cs typeface="IPFARN+OptimaLTStd-Bold-SC700"/>
              </a:rPr>
              <a:t> </a:t>
            </a:r>
            <a:r>
              <a:rPr sz="1286">
                <a:solidFill>
                  <a:srgbClr val="0000FF"/>
                </a:solidFill>
                <a:latin typeface="IPFARN+OptimaLTStd-Bold-SC700"/>
                <a:cs typeface="IPFARN+OptimaLTStd-Bold-SC700"/>
              </a:rPr>
              <a:t>s</a:t>
            </a:r>
            <a:r>
              <a:rPr sz="877">
                <a:solidFill>
                  <a:srgbClr val="0000FF"/>
                </a:solidFill>
                <a:latin typeface="IPFARN+OptimaLTStd-Bold-SC700"/>
                <a:cs typeface="IPFARN+OptimaLTStd-Bold-SC700"/>
              </a:rPr>
              <a:t>tatistics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37565" y="7322534"/>
            <a:ext cx="6762722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Let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N</a:t>
            </a:r>
            <a:r>
              <a:rPr sz="1169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designate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total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number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of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items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in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population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under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consideration,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n</a:t>
            </a:r>
            <a:r>
              <a:rPr sz="1169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number</a:t>
            </a:r>
            <a:r>
              <a:rPr sz="1169" spc="7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of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837565" y="7477440"/>
            <a:ext cx="6763851" cy="447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6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items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contained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in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sample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taken</a:t>
            </a:r>
            <a:r>
              <a:rPr sz="1169" spc="101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from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population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(0</a:t>
            </a:r>
            <a:r>
              <a:rPr sz="1169" spc="146">
                <a:solidFill>
                  <a:srgbClr val="000000"/>
                </a:solidFill>
                <a:latin typeface="BVLIGI+STIXGeneral-Regular"/>
                <a:cs typeface="BVLIGI+STIXGeneral-Regular"/>
              </a:rPr>
              <a:t>≤</a:t>
            </a:r>
            <a:r>
              <a:rPr sz="1169" spc="146">
                <a:solidFill>
                  <a:srgbClr val="000000"/>
                </a:solidFill>
                <a:latin typeface="SNEVUA+TimesLTStd-Italic"/>
                <a:cs typeface="SNEVUA+TimesLTStd-Italic"/>
              </a:rPr>
              <a:t>n</a:t>
            </a:r>
            <a:r>
              <a:rPr sz="1169" spc="146">
                <a:solidFill>
                  <a:srgbClr val="000000"/>
                </a:solidFill>
                <a:latin typeface="BVLIGI+STIXGeneral-Regular"/>
                <a:cs typeface="BVLIGI+STIXGeneral-Regular"/>
              </a:rPr>
              <a:t>≤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N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),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and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m</a:t>
            </a:r>
            <a:r>
              <a:rPr sz="1169" spc="2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j</a:t>
            </a:r>
            <a:r>
              <a:rPr sz="1169" spc="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=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1,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2,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…,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M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)</a:t>
            </a:r>
            <a:r>
              <a:rPr sz="1169" spc="97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408737" y="7585493"/>
            <a:ext cx="159265" cy="2349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NEVUA+TimesLTStd-Italic"/>
                <a:cs typeface="SNEVUA+TimesLTStd-Italic"/>
              </a:rPr>
              <a:t>j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837508" y="7678980"/>
            <a:ext cx="6763029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number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of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times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51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value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of</a:t>
            </a:r>
            <a:r>
              <a:rPr sz="1169" spc="54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x</a:t>
            </a:r>
            <a:r>
              <a:rPr sz="1169" spc="2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occurs.</a:t>
            </a:r>
            <a:r>
              <a:rPr sz="1169" spc="29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probability</a:t>
            </a:r>
            <a:r>
              <a:rPr sz="1169" spc="51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of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occurrence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is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deﬁned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by</a:t>
            </a:r>
            <a:r>
              <a:rPr sz="1169" spc="51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number</a:t>
            </a:r>
            <a:r>
              <a:rPr sz="1169" spc="50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of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688424" y="7763716"/>
            <a:ext cx="159265" cy="2349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NEVUA+TimesLTStd-Italic"/>
                <a:cs typeface="SNEVUA+TimesLTStd-Italic"/>
              </a:rPr>
              <a:t>j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837628" y="7857203"/>
            <a:ext cx="4346759" cy="408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occurrences of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x</a:t>
            </a:r>
            <a:r>
              <a:rPr sz="1052" baseline="-22000">
                <a:solidFill>
                  <a:srgbClr val="000000"/>
                </a:solidFill>
                <a:latin typeface="SNEVUA+TimesLTStd-Italic"/>
                <a:cs typeface="SNEVUA+TimesLTStd-Italic"/>
              </a:rPr>
              <a:t>j</a:t>
            </a:r>
            <a:r>
              <a:rPr sz="1052" spc="35" baseline="-22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divided by the total number of observations as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976894" y="8194063"/>
            <a:ext cx="330010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PRERPS+TimesLTStd-Italic"/>
                <a:cs typeface="PRERPS+TimesLTStd-Italic"/>
              </a:rPr>
              <a:t>m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901985" y="8272018"/>
            <a:ext cx="785816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PRERPS+TimesLTStd-Italic"/>
                <a:cs typeface="PRERPS+TimesLTStd-Italic"/>
              </a:rPr>
              <a:t>Pr</a:t>
            </a:r>
            <a:r>
              <a:rPr sz="1169" spc="4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PRERPS+TimesLTStd-Italic"/>
                <a:cs typeface="PRERPS+TimesLTStd-Italic"/>
              </a:rPr>
              <a:t>X</a:t>
            </a:r>
            <a:r>
              <a:rPr sz="1169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RUGWI+SymbolMT"/>
                <a:cs typeface="NRUGWI+SymbolMT"/>
              </a:rPr>
              <a:t>=</a:t>
            </a:r>
            <a:r>
              <a:rPr sz="1169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PRERPS+TimesLTStd-Italic"/>
                <a:cs typeface="PRERPS+TimesLTStd-Italic"/>
              </a:rPr>
              <a:t>x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070926" y="8254033"/>
            <a:ext cx="316791" cy="489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7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NRUGWI+SymbolMT"/>
                <a:cs typeface="NRUGWI+SymbolMT"/>
              </a:rPr>
              <a:t>(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531336" y="8254033"/>
            <a:ext cx="407815" cy="4670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7"/>
              </a:lnSpc>
              <a:spcBef>
                <a:spcPct val="0"/>
              </a:spcBef>
              <a:spcAft>
                <a:spcPct val="0"/>
              </a:spcAft>
            </a:pPr>
            <a:r>
              <a:rPr sz="1403" spc="172">
                <a:solidFill>
                  <a:srgbClr val="000000"/>
                </a:solidFill>
                <a:latin typeface="NRUGWI+SymbolMT"/>
                <a:cs typeface="NRUGWI+SymbolMT"/>
              </a:rPr>
              <a:t>)</a:t>
            </a:r>
            <a:r>
              <a:rPr sz="1169">
                <a:solidFill>
                  <a:srgbClr val="000000"/>
                </a:solidFill>
                <a:latin typeface="NRUGWI+SymbolMT"/>
                <a:cs typeface="NRUGWI+SymbolMT"/>
              </a:rPr>
              <a:t>=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735086" y="8287910"/>
            <a:ext cx="421795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lim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097086" y="8269075"/>
            <a:ext cx="159214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PRERPS+TimesLTStd-Italic"/>
                <a:cs typeface="PRERPS+TimesLTStd-Italic"/>
              </a:rPr>
              <a:t>j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188069" y="8254033"/>
            <a:ext cx="670609" cy="424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955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PRERPS+TimesLTStd-Italic"/>
                <a:cs typeface="PRERPS+TimesLTStd-Italic"/>
              </a:rPr>
              <a:t>p</a:t>
            </a:r>
            <a:r>
              <a:rPr sz="1169" spc="3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PRERPS+TimesLTStd-Italic"/>
                <a:cs typeface="PRERPS+TimesLTStd-Italic"/>
              </a:rPr>
              <a:t>x</a:t>
            </a:r>
          </a:p>
          <a:p>
            <a:pPr marL="0" marR="0">
              <a:lnSpc>
                <a:spcPts val="1747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NRUGWI+SymbolMT"/>
                <a:cs typeface="NRUGWI+SymbolMT"/>
              </a:rPr>
              <a:t>=</a:t>
            </a:r>
            <a:r>
              <a:rPr sz="1169" spc="7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NRUGWI+SymbolMT"/>
                <a:cs typeface="NRUGWI+SymbolMT"/>
              </a:rPr>
              <a:t>(</a:t>
            </a:r>
            <a:r>
              <a:rPr sz="1403" spc="7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NRUGWI+SymbolMT"/>
                <a:cs typeface="NRUGWI+SymbolMT"/>
              </a:rPr>
              <a:t>)</a:t>
            </a:r>
          </a:p>
          <a:p>
            <a:pPr marL="366659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PRERPS+TimesLTStd-Italic"/>
                <a:cs typeface="PRERPS+TimesLTStd-Italic"/>
              </a:rPr>
              <a:t>j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479817" y="8365199"/>
            <a:ext cx="159214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PRERPS+TimesLTStd-Italic"/>
                <a:cs typeface="PRERPS+TimesLTStd-Italic"/>
              </a:rPr>
              <a:t>j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729499" y="8432006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PRERPS+TimesLTStd-Italic"/>
                <a:cs typeface="PRERPS+TimesLTStd-Italic"/>
              </a:rPr>
              <a:t>n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777785" y="8420822"/>
            <a:ext cx="224368" cy="246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NRUGWI+SymbolMT"/>
                <a:cs typeface="NRUGWI+SymbolMT"/>
              </a:rPr>
              <a:t>®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873410" y="8404367"/>
            <a:ext cx="414929" cy="341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475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PRERPS+TimesLTStd-Italic"/>
                <a:cs typeface="PRERPS+TimesLTStd-Italic"/>
              </a:rPr>
              <a:t>m</a:t>
            </a:r>
          </a:p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PRERPS+TimesLTStd-Italic"/>
                <a:cs typeface="PRERPS+TimesLTStd-Italic"/>
              </a:rPr>
              <a:t>N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837593" y="8763172"/>
            <a:ext cx="6762893" cy="566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194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For</a:t>
            </a:r>
            <a:r>
              <a:rPr sz="1169" spc="6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a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discrete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random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variable,</a:t>
            </a:r>
            <a:r>
              <a:rPr sz="1169" spc="63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p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(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x</a:t>
            </a:r>
            <a:r>
              <a:rPr sz="1052" baseline="-22000">
                <a:solidFill>
                  <a:srgbClr val="000000"/>
                </a:solidFill>
                <a:latin typeface="SNEVUA+TimesLTStd-Italic"/>
                <a:cs typeface="SNEVUA+TimesLTStd-Italic"/>
              </a:rPr>
              <a:t>j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)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is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called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probability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function,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and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it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has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the</a:t>
            </a:r>
            <a:r>
              <a:rPr sz="1169" spc="58">
                <a:solidFill>
                  <a:srgbClr val="000000"/>
                </a:solidFill>
                <a:latin typeface="FNAMPQ+TimesLTStd-Roman"/>
                <a:cs typeface="FNAMPQ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following</a:t>
            </a:r>
          </a:p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properties: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936052" y="9264206"/>
            <a:ext cx="210217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NEVUA+TimesLTStd-Italic"/>
                <a:cs typeface="SNEVUA+TimesLTStd-Italic"/>
              </a:rPr>
              <a:t>M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871075" y="9301630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EAMLCG+SymbolMT"/>
                <a:cs typeface="EAMLCG+SymbolMT"/>
              </a:rPr>
              <a:t>å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2919622" y="9385914"/>
            <a:ext cx="68976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0</a:t>
            </a:r>
            <a:r>
              <a:rPr sz="1169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EAMLCG+SymbolMT"/>
                <a:cs typeface="EAMLCG+SymbolMT"/>
              </a:rPr>
              <a:t>£</a:t>
            </a:r>
            <a:r>
              <a:rPr sz="1169" spc="1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p</a:t>
            </a:r>
            <a:r>
              <a:rPr sz="1169" spc="3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x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252398" y="9367928"/>
            <a:ext cx="616206" cy="474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7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EAMLCG+SymbolMT"/>
                <a:cs typeface="EAMLCG+SymbolMT"/>
              </a:rPr>
              <a:t>(</a:t>
            </a:r>
            <a:r>
              <a:rPr sz="1403" spc="7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 spc="175">
                <a:solidFill>
                  <a:srgbClr val="000000"/>
                </a:solidFill>
                <a:latin typeface="EAMLCG+SymbolMT"/>
                <a:cs typeface="EAMLCG+SymbolMT"/>
              </a:rPr>
              <a:t>)</a:t>
            </a:r>
            <a:r>
              <a:rPr sz="1169">
                <a:solidFill>
                  <a:srgbClr val="000000"/>
                </a:solidFill>
                <a:latin typeface="EAMLCG+SymbolMT"/>
                <a:cs typeface="EAMLCG+SymbolMT"/>
              </a:rPr>
              <a:t>£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639496" y="9401806"/>
            <a:ext cx="334169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 spc="-113">
                <a:solidFill>
                  <a:srgbClr val="000000"/>
                </a:solidFill>
                <a:latin typeface="FNAMPQ+TimesLTStd-Roman"/>
                <a:cs typeface="FNAMPQ+TimesLTStd-Roman"/>
              </a:rPr>
              <a:t>1,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4086872" y="9367928"/>
            <a:ext cx="757213" cy="424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522" marR="0">
              <a:lnSpc>
                <a:spcPts val="1747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EAMLCG+SymbolMT"/>
                <a:cs typeface="EAMLCG+SymbolMT"/>
              </a:rPr>
              <a:t>(</a:t>
            </a:r>
            <a:r>
              <a:rPr sz="1403" spc="7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 spc="193">
                <a:solidFill>
                  <a:srgbClr val="000000"/>
                </a:solidFill>
                <a:latin typeface="EAMLCG+SymbolMT"/>
                <a:cs typeface="EAMLCG+SymbolMT"/>
              </a:rPr>
              <a:t>)</a:t>
            </a:r>
            <a:r>
              <a:rPr sz="1169">
                <a:solidFill>
                  <a:srgbClr val="000000"/>
                </a:solidFill>
                <a:latin typeface="EAMLCG+SymbolMT"/>
                <a:cs typeface="EAMLCG+SymbolMT"/>
              </a:rPr>
              <a:t>=</a:t>
            </a:r>
          </a:p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p</a:t>
            </a:r>
            <a:r>
              <a:rPr sz="1169" spc="3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SNEVUA+TimesLTStd-Italic"/>
                <a:cs typeface="SNEVUA+TimesLTStd-Italic"/>
              </a:rPr>
              <a:t>x</a:t>
            </a:r>
            <a:r>
              <a:rPr sz="1169" spc="17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FNAMPQ+TimesLTStd-Roman"/>
                <a:cs typeface="FNAMPQ+TimesLTStd-Roman"/>
              </a:rPr>
              <a:t>1</a:t>
            </a:r>
          </a:p>
          <a:p>
            <a:pPr marL="239505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NEVUA+TimesLTStd-Italic"/>
                <a:cs typeface="SNEVUA+TimesLTStd-Italic"/>
              </a:rPr>
              <a:t>j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401381" y="9479095"/>
            <a:ext cx="159214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SNEVUA+TimesLTStd-Italic"/>
                <a:cs typeface="SNEVUA+TimesLTStd-Italic"/>
              </a:rPr>
              <a:t>j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921239" y="9627542"/>
            <a:ext cx="263581" cy="246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81">
                <a:solidFill>
                  <a:srgbClr val="000000"/>
                </a:solidFill>
                <a:latin typeface="SNEVUA+TimesLTStd-Italic"/>
                <a:cs typeface="SNEVUA+TimesLTStd-Italic"/>
              </a:rPr>
              <a:t>j</a:t>
            </a:r>
            <a:r>
              <a:rPr sz="702">
                <a:solidFill>
                  <a:srgbClr val="000000"/>
                </a:solidFill>
                <a:latin typeface="EAMLCG+SymbolMT"/>
                <a:cs typeface="EAMLCG+SymbolMT"/>
              </a:rPr>
              <a:t>=</a:t>
            </a:r>
            <a:r>
              <a:rPr sz="702">
                <a:solidFill>
                  <a:srgbClr val="000000"/>
                </a:solidFill>
                <a:latin typeface="FNAMPQ+TimesLTStd-Roman"/>
                <a:cs typeface="FNAMPQ+TimesLTStd-Roman"/>
              </a:rPr>
              <a:t>1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6" name="object 1"/>
          <p:cNvSpPr/>
          <p:nvPr/>
        </p:nvSpPr>
        <p:spPr>
          <a:xfrm>
            <a:off x="3404166" y="9322638"/>
            <a:ext cx="917108" cy="5383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35560" y="0"/>
            <a:ext cx="14852" cy="148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93277" y="8455655"/>
            <a:ext cx="96997" cy="1485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68038" y="7388172"/>
            <a:ext cx="257116" cy="18610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26805" y="6673423"/>
            <a:ext cx="138776" cy="1485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40897" y="4703684"/>
            <a:ext cx="2094584" cy="53838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1296" y="3768012"/>
            <a:ext cx="329059" cy="53838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05882" y="2544584"/>
            <a:ext cx="138776" cy="1485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37565" y="509539"/>
            <a:ext cx="349139" cy="359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4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CFRLCT+OptimaLTStd-Bold"/>
                <a:cs typeface="CFRLCT+OptimaLTStd-Bold"/>
              </a:rPr>
              <a:t>48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616513" y="512881"/>
            <a:ext cx="3567786" cy="357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THKKFK+OptimaLTStd-Medium"/>
                <a:cs typeface="THKKFK+OptimaLTStd-Medium"/>
              </a:rPr>
              <a:t>Chemical Engineering Computation with </a:t>
            </a:r>
            <a:r>
              <a:rPr sz="1052" spc="-12">
                <a:solidFill>
                  <a:srgbClr val="000000"/>
                </a:solidFill>
                <a:latin typeface="THKKFK+OptimaLTStd-Medium"/>
                <a:cs typeface="THKKFK+OptimaLTStd-Medium"/>
              </a:rPr>
              <a:t>MATLAB®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37565" y="903741"/>
            <a:ext cx="4238677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 expected value of a discrete random variable is deﬁned 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862227" y="1196824"/>
            <a:ext cx="210217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BHUPWQ+TimesLTStd-Italic"/>
                <a:cs typeface="BHUPWQ+TimesLTStd-Italic"/>
              </a:rPr>
              <a:t>M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797279" y="1234270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ORABNS+SymbolMT"/>
                <a:cs typeface="ORABNS+SymbolMT"/>
              </a:rPr>
              <a:t>å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050969" y="1318498"/>
            <a:ext cx="937027" cy="4497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m</a:t>
            </a:r>
            <a:r>
              <a:rPr sz="1169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=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BHUPWQ+TimesLTStd-Italic"/>
                <a:cs typeface="BHUPWQ+TimesLTStd-Italic"/>
              </a:rPr>
              <a:t>E</a:t>
            </a:r>
            <a:r>
              <a:rPr sz="1169" spc="-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06">
                <a:solidFill>
                  <a:srgbClr val="000000"/>
                </a:solidFill>
                <a:latin typeface="ORABNS+SymbolMT"/>
                <a:cs typeface="ORABNS+SymbolMT"/>
              </a:rPr>
              <a:t>é</a:t>
            </a:r>
            <a:r>
              <a:rPr sz="1169" spc="151">
                <a:solidFill>
                  <a:srgbClr val="000000"/>
                </a:solidFill>
                <a:latin typeface="BHUPWQ+TimesLTStd-Italic"/>
                <a:cs typeface="BHUPWQ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ù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=</a:t>
            </a:r>
          </a:p>
          <a:p>
            <a:pPr marL="356910" marR="0">
              <a:lnSpc>
                <a:spcPts val="1433"/>
              </a:lnSpc>
              <a:spcBef>
                <a:spcPts val="58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ë</a:t>
            </a:r>
            <a:r>
              <a:rPr sz="1169" spc="6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û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031252" y="1300570"/>
            <a:ext cx="667148" cy="422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7"/>
              </a:lnSpc>
              <a:spcBef>
                <a:spcPct val="0"/>
              </a:spcBef>
              <a:spcAft>
                <a:spcPct val="0"/>
              </a:spcAft>
            </a:pPr>
            <a:r>
              <a:rPr sz="2631" baseline="8333">
                <a:solidFill>
                  <a:srgbClr val="000000"/>
                </a:solidFill>
                <a:latin typeface="BHUPWQ+TimesLTStd-Italic"/>
                <a:cs typeface="BHUPWQ+TimesLTStd-Italic"/>
              </a:rPr>
              <a:t>x</a:t>
            </a:r>
            <a:r>
              <a:rPr sz="1754" spc="58" baseline="83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31" spc="104" baseline="8333">
                <a:solidFill>
                  <a:srgbClr val="000000"/>
                </a:solidFill>
                <a:latin typeface="BHUPWQ+TimesLTStd-Italic"/>
                <a:cs typeface="BHUPWQ+TimesLTStd-Italic"/>
              </a:rPr>
              <a:t>p</a:t>
            </a:r>
            <a:r>
              <a:rPr sz="1403" spc="70">
                <a:solidFill>
                  <a:srgbClr val="000000"/>
                </a:solidFill>
                <a:latin typeface="ORABNS+SymbolMT"/>
                <a:cs typeface="ORABNS+SymbolMT"/>
              </a:rPr>
              <a:t>(</a:t>
            </a:r>
            <a:r>
              <a:rPr sz="1754" baseline="8333">
                <a:solidFill>
                  <a:srgbClr val="000000"/>
                </a:solidFill>
                <a:latin typeface="BHUPWQ+TimesLTStd-Italic"/>
                <a:cs typeface="BHUPWQ+TimesLTStd-Italic"/>
              </a:rPr>
              <a:t>x</a:t>
            </a:r>
            <a:r>
              <a:rPr sz="1754" spc="83" baseline="83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ORABNS+SymbolMT"/>
                <a:cs typeface="ORABNS+SymbolMT"/>
              </a:rPr>
              <a:t>)</a:t>
            </a:r>
          </a:p>
          <a:p>
            <a:pPr marL="80655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BHUPWQ+TimesLTStd-Italic"/>
                <a:cs typeface="BHUPWQ+TimesLTStd-Italic"/>
              </a:rPr>
              <a:t>j</a:t>
            </a:r>
            <a:r>
              <a:rPr sz="702" spc="18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702">
                <a:solidFill>
                  <a:srgbClr val="000000"/>
                </a:solidFill>
                <a:latin typeface="BHUPWQ+TimesLTStd-Italic"/>
                <a:cs typeface="BHUPWQ+TimesLTStd-Italic"/>
              </a:rPr>
              <a:t>j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850187" y="1560183"/>
            <a:ext cx="258003" cy="246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60">
                <a:solidFill>
                  <a:srgbClr val="000000"/>
                </a:solidFill>
                <a:latin typeface="BHUPWQ+TimesLTStd-Italic"/>
                <a:cs typeface="BHUPWQ+TimesLTStd-Italic"/>
              </a:rPr>
              <a:t>j</a:t>
            </a:r>
            <a:r>
              <a:rPr sz="702" spc="-23">
                <a:solidFill>
                  <a:srgbClr val="000000"/>
                </a:solidFill>
                <a:latin typeface="ORABNS+SymbolMT"/>
                <a:cs typeface="ORABNS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37566" y="1839413"/>
            <a:ext cx="6763062" cy="566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expected</a:t>
            </a:r>
            <a:r>
              <a:rPr sz="1169" spc="35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value</a:t>
            </a:r>
            <a:r>
              <a:rPr sz="1169" spc="4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corresponds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to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center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gravity</a:t>
            </a:r>
            <a:r>
              <a:rPr sz="1169" spc="36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probability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density</a:t>
            </a:r>
            <a:r>
              <a:rPr sz="1169" spc="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distribution.</a:t>
            </a:r>
            <a:r>
              <a:rPr sz="1169" spc="35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For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entire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population,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expected</a:t>
            </a:r>
            <a:r>
              <a:rPr sz="1169" spc="-47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value</a:t>
            </a:r>
            <a:r>
              <a:rPr sz="1169" spc="-42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is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 spc="-12">
                <a:solidFill>
                  <a:srgbClr val="000000"/>
                </a:solidFill>
                <a:latin typeface="WGCJRJ+TimesLTStd-Roman"/>
                <a:cs typeface="WGCJRJ+TimesLTStd-Roman"/>
              </a:rPr>
              <a:t>given</a:t>
            </a:r>
            <a:r>
              <a:rPr sz="1169" spc="-36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by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arithmetic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average</a:t>
            </a:r>
            <a:r>
              <a:rPr sz="1169" spc="-42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random</a:t>
            </a:r>
            <a:r>
              <a:rPr sz="1169" spc="-4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variable</a:t>
            </a:r>
            <a:r>
              <a:rPr sz="1169" spc="-4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137492" y="2310719"/>
            <a:ext cx="194962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DJSSWC+TimesLTStd-Italic"/>
                <a:cs typeface="DJSSWC+TimesLTStd-Italic"/>
              </a:rPr>
              <a:t>N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937908" y="2357374"/>
            <a:ext cx="297039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065077" y="2348166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ORABNS+SymbolMT"/>
                <a:cs typeface="ORABNS+SymbolMT"/>
              </a:rPr>
              <a:t>å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154931" y="2432394"/>
            <a:ext cx="937028" cy="4497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m</a:t>
            </a:r>
            <a:r>
              <a:rPr sz="1169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=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DJSSWC+TimesLTStd-Italic"/>
                <a:cs typeface="DJSSWC+TimesLTStd-Italic"/>
              </a:rPr>
              <a:t>E</a:t>
            </a:r>
            <a:r>
              <a:rPr sz="1169" spc="-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06">
                <a:solidFill>
                  <a:srgbClr val="000000"/>
                </a:solidFill>
                <a:latin typeface="ORABNS+SymbolMT"/>
                <a:cs typeface="ORABNS+SymbolMT"/>
              </a:rPr>
              <a:t>é</a:t>
            </a:r>
            <a:r>
              <a:rPr sz="1169" spc="151">
                <a:solidFill>
                  <a:srgbClr val="000000"/>
                </a:solidFill>
                <a:latin typeface="DJSSWC+TimesLTStd-Italic"/>
                <a:cs typeface="DJSSWC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ù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=</a:t>
            </a:r>
          </a:p>
          <a:p>
            <a:pPr marL="356911" marR="0">
              <a:lnSpc>
                <a:spcPts val="1433"/>
              </a:lnSpc>
              <a:spcBef>
                <a:spcPts val="58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ë</a:t>
            </a:r>
            <a:r>
              <a:rPr sz="1169" spc="6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û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299033" y="2450571"/>
            <a:ext cx="313768" cy="3988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DJSSWC+TimesLTStd-Italic"/>
                <a:cs typeface="DJSSWC+TimesLTStd-Italic"/>
              </a:rPr>
              <a:t>x</a:t>
            </a:r>
            <a:r>
              <a:rPr sz="1052" baseline="-16835">
                <a:solidFill>
                  <a:srgbClr val="000000"/>
                </a:solidFill>
                <a:latin typeface="DJSSWC+TimesLTStd-Italic"/>
                <a:cs typeface="DJSSWC+TimesLTStd-Italic"/>
              </a:rPr>
              <a:t>i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923130" y="2564782"/>
            <a:ext cx="321842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DJSSWC+TimesLTStd-Italic"/>
                <a:cs typeface="DJSSWC+TimesLTStd-Italic"/>
              </a:rPr>
              <a:t>N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111025" y="2674079"/>
            <a:ext cx="256659" cy="246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50">
                <a:solidFill>
                  <a:srgbClr val="000000"/>
                </a:solidFill>
                <a:latin typeface="DJSSWC+TimesLTStd-Italic"/>
                <a:cs typeface="DJSSWC+TimesLTStd-Italic"/>
              </a:rPr>
              <a:t>i</a:t>
            </a:r>
            <a:r>
              <a:rPr sz="702" spc="-23">
                <a:solidFill>
                  <a:srgbClr val="000000"/>
                </a:solidFill>
                <a:latin typeface="ORABNS+SymbolMT"/>
                <a:cs typeface="ORABNS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837565" y="2938457"/>
            <a:ext cx="6763917" cy="7449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223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17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sample</a:t>
            </a:r>
            <a:r>
              <a:rPr sz="1169" spc="175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mode</a:t>
            </a:r>
            <a:r>
              <a:rPr sz="1169" spc="17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175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</a:t>
            </a:r>
            <a:r>
              <a:rPr sz="1169" spc="17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sample</a:t>
            </a:r>
            <a:r>
              <a:rPr sz="1169" spc="17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observation</a:t>
            </a:r>
            <a:r>
              <a:rPr sz="1169" spc="177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is</a:t>
            </a:r>
            <a:r>
              <a:rPr sz="1169" spc="17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175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value</a:t>
            </a:r>
            <a:r>
              <a:rPr sz="1169" spc="18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that</a:t>
            </a:r>
            <a:r>
              <a:rPr sz="1169" spc="175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occurs</a:t>
            </a:r>
            <a:r>
              <a:rPr sz="1169" spc="17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most</a:t>
            </a:r>
            <a:r>
              <a:rPr sz="1169" spc="17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frequently,</a:t>
            </a:r>
            <a:r>
              <a:rPr sz="1169" spc="18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and</a:t>
            </a:r>
            <a:r>
              <a:rPr sz="1169" spc="17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sample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mean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(or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arithmetic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average)</a:t>
            </a:r>
            <a:r>
              <a:rPr sz="1169" spc="5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is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value</a:t>
            </a:r>
            <a:r>
              <a:rPr sz="1169" spc="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obtained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by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dividing</a:t>
            </a:r>
            <a:r>
              <a:rPr sz="1169" spc="5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sum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observations</a:t>
            </a:r>
            <a:r>
              <a:rPr sz="1169" spc="55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by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its total tally: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873396" y="3587986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JMKGMJ+TimesLTStd-Italic"/>
                <a:cs typeface="JMKGMJ+TimesLTStd-Italic"/>
              </a:rPr>
              <a:t>n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684497" y="3634642"/>
            <a:ext cx="297039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790781" y="3625434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ORABNS+SymbolMT"/>
                <a:cs typeface="ORABNS+SymbolMT"/>
              </a:rPr>
              <a:t>å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41296" y="3709717"/>
            <a:ext cx="418025" cy="4047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trike="sngStrike">
                <a:solidFill>
                  <a:srgbClr val="000000"/>
                </a:solidFill>
                <a:latin typeface="JMKGMJ+TimesLTStd-Italic"/>
                <a:cs typeface="JMKGMJ+TimesLTStd-Italic"/>
              </a:rPr>
              <a:t>x</a:t>
            </a:r>
            <a:r>
              <a:rPr sz="1169" spc="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RABNS+SymbolMT"/>
                <a:cs typeface="ORABNS+SymbolMT"/>
              </a:rPr>
              <a:t>=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024680" y="3727837"/>
            <a:ext cx="313785" cy="3989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JMKGMJ+TimesLTStd-Italic"/>
                <a:cs typeface="JMKGMJ+TimesLTStd-Italic"/>
              </a:rPr>
              <a:t>x</a:t>
            </a:r>
            <a:r>
              <a:rPr sz="1052" baseline="-16875">
                <a:solidFill>
                  <a:srgbClr val="000000"/>
                </a:solidFill>
                <a:latin typeface="JMKGMJ+TimesLTStd-Italic"/>
                <a:cs typeface="JMKGMJ+TimesLTStd-Italic"/>
              </a:rPr>
              <a:t>i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685907" y="3842050"/>
            <a:ext cx="29703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JMKGMJ+TimesLTStd-Italic"/>
                <a:cs typeface="JMKGMJ+TimesLTStd-Italic"/>
              </a:rPr>
              <a:t>n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836729" y="3951345"/>
            <a:ext cx="256659" cy="246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50">
                <a:solidFill>
                  <a:srgbClr val="000000"/>
                </a:solidFill>
                <a:latin typeface="JMKGMJ+TimesLTStd-Italic"/>
                <a:cs typeface="JMKGMJ+TimesLTStd-Italic"/>
              </a:rPr>
              <a:t>i</a:t>
            </a:r>
            <a:r>
              <a:rPr sz="702" spc="-23">
                <a:solidFill>
                  <a:srgbClr val="000000"/>
                </a:solidFill>
                <a:latin typeface="ORABNS+SymbolMT"/>
                <a:cs typeface="ORABNS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837565" y="4215723"/>
            <a:ext cx="3482216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 expected value of the sample mean is </a:t>
            </a:r>
            <a:r>
              <a:rPr sz="1169" spc="-12">
                <a:solidFill>
                  <a:srgbClr val="000000"/>
                </a:solidFill>
                <a:latin typeface="WGCJRJ+TimesLTStd-Roman"/>
                <a:cs typeface="WGCJRJ+TimesLTStd-Roman"/>
              </a:rPr>
              <a:t>given</a:t>
            </a:r>
            <a:r>
              <a:rPr sz="1169" spc="12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by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959072" y="4506154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é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225015" y="4523681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OAMLFE+TimesLTStd-Italic"/>
                <a:cs typeface="OAMLFE+TimesLTStd-Italic"/>
              </a:rPr>
              <a:t>n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89565" y="4506154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ù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903097" y="4523681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OAMLFE+TimesLTStd-Italic"/>
                <a:cs typeface="OAMLFE+TimesLTStd-Italic"/>
              </a:rPr>
              <a:t>n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738519" y="4523681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OAMLFE+TimesLTStd-Italic"/>
                <a:cs typeface="OAMLFE+TimesLTStd-Italic"/>
              </a:rPr>
              <a:t>n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036116" y="4570314"/>
            <a:ext cx="297039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142401" y="4561106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NLONAK+SymbolMT"/>
                <a:cs typeface="NLONAK+SymbolMT"/>
              </a:rPr>
              <a:t>å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714255" y="4570314"/>
            <a:ext cx="297039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820540" y="4561106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NLONAK+SymbolMT"/>
                <a:cs typeface="NLONAK+SymbolMT"/>
              </a:rPr>
              <a:t>å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549678" y="4570314"/>
            <a:ext cx="297039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4655814" y="4561106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NLONAK+SymbolMT"/>
                <a:cs typeface="NLONAK+SymbolMT"/>
              </a:rPr>
              <a:t>å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2352463" y="4645334"/>
            <a:ext cx="886418" cy="4497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AMLFE+TimesLTStd-Italic"/>
                <a:cs typeface="OAMLFE+TimesLTStd-Italic"/>
              </a:rPr>
              <a:t>E</a:t>
            </a:r>
            <a:r>
              <a:rPr sz="1169" spc="-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06">
                <a:solidFill>
                  <a:srgbClr val="000000"/>
                </a:solidFill>
                <a:latin typeface="NLONAK+SymbolMT"/>
                <a:cs typeface="NLONAK+SymbolMT"/>
              </a:rPr>
              <a:t>é</a:t>
            </a:r>
            <a:r>
              <a:rPr sz="1169" strike="sngStrike" spc="163">
                <a:solidFill>
                  <a:srgbClr val="000000"/>
                </a:solidFill>
                <a:latin typeface="OAMLFE+TimesLTStd-Italic"/>
                <a:cs typeface="OAMLFE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ù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=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AMLFE+TimesLTStd-Italic"/>
                <a:cs typeface="OAMLFE+TimesLTStd-Italic"/>
              </a:rPr>
              <a:t>E</a:t>
            </a:r>
            <a:r>
              <a:rPr sz="1169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ê</a:t>
            </a:r>
          </a:p>
          <a:p>
            <a:pPr marL="117887" marR="0">
              <a:lnSpc>
                <a:spcPts val="1433"/>
              </a:lnSpc>
              <a:spcBef>
                <a:spcPts val="58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ë</a:t>
            </a:r>
            <a:r>
              <a:rPr sz="1169" spc="4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û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376356" y="4645465"/>
            <a:ext cx="512725" cy="406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AMLFE+TimesLTStd-Italic"/>
                <a:cs typeface="OAMLFE+TimesLTStd-Italic"/>
              </a:rPr>
              <a:t>x</a:t>
            </a:r>
            <a:r>
              <a:rPr sz="1169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ú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=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4049742" y="4645390"/>
            <a:ext cx="674704" cy="449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AMLFE+TimesLTStd-Italic"/>
                <a:cs typeface="OAMLFE+TimesLTStd-Italic"/>
              </a:rPr>
              <a:t>E</a:t>
            </a:r>
            <a:r>
              <a:rPr sz="1169" spc="-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06">
                <a:solidFill>
                  <a:srgbClr val="000000"/>
                </a:solidFill>
                <a:latin typeface="NLONAK+SymbolMT"/>
                <a:cs typeface="NLONAK+SymbolMT"/>
              </a:rPr>
              <a:t>é</a:t>
            </a:r>
            <a:r>
              <a:rPr sz="1169" strike="sngStrike" spc="163">
                <a:solidFill>
                  <a:srgbClr val="000000"/>
                </a:solidFill>
                <a:latin typeface="OAMLFE+TimesLTStd-Italic"/>
                <a:cs typeface="OAMLFE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ù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=</a:t>
            </a:r>
          </a:p>
          <a:p>
            <a:pPr marL="117961" marR="0">
              <a:lnSpc>
                <a:spcPts val="1433"/>
              </a:lnSpc>
              <a:spcBef>
                <a:spcPts val="58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ë</a:t>
            </a:r>
            <a:r>
              <a:rPr sz="1169" spc="4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û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4878221" y="4645390"/>
            <a:ext cx="540462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m</a:t>
            </a:r>
            <a:r>
              <a:rPr sz="1169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=</a:t>
            </a:r>
            <a:r>
              <a:rPr sz="1169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m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441798" y="4738535"/>
            <a:ext cx="159214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OAMLFE+TimesLTStd-Italic"/>
                <a:cs typeface="OAMLFE+TimesLTStd-Italic"/>
              </a:rPr>
              <a:t>i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2959072" y="4777722"/>
            <a:ext cx="375551" cy="415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170">
                <a:solidFill>
                  <a:srgbClr val="000000"/>
                </a:solidFill>
                <a:latin typeface="NLONAK+SymbolMT"/>
                <a:cs typeface="NLONAK+SymbolMT"/>
              </a:rPr>
              <a:t>ê</a:t>
            </a:r>
            <a:r>
              <a:rPr sz="1169">
                <a:solidFill>
                  <a:srgbClr val="000000"/>
                </a:solidFill>
                <a:latin typeface="OAMLFE+TimesLTStd-Italic"/>
                <a:cs typeface="OAMLFE+TimesLTStd-Italic"/>
              </a:rPr>
              <a:t>n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489565" y="4788341"/>
            <a:ext cx="279811" cy="452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ú</a:t>
            </a:r>
          </a:p>
          <a:p>
            <a:pPr marL="0" marR="0">
              <a:lnSpc>
                <a:spcPts val="1433"/>
              </a:lnSpc>
              <a:spcBef>
                <a:spcPts val="58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û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715574" y="4777722"/>
            <a:ext cx="29703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AMLFE+TimesLTStd-Italic"/>
                <a:cs typeface="OAMLFE+TimesLTStd-Italic"/>
              </a:rPr>
              <a:t>n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4550995" y="4777722"/>
            <a:ext cx="29703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AMLFE+TimesLTStd-Italic"/>
                <a:cs typeface="OAMLFE+TimesLTStd-Italic"/>
              </a:rPr>
              <a:t>n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2959072" y="4835718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NLONAK+SymbolMT"/>
                <a:cs typeface="NLONAK+SymbolMT"/>
              </a:rPr>
              <a:t>ë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3188348" y="4887017"/>
            <a:ext cx="256659" cy="246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50">
                <a:solidFill>
                  <a:srgbClr val="000000"/>
                </a:solidFill>
                <a:latin typeface="OAMLFE+TimesLTStd-Italic"/>
                <a:cs typeface="OAMLFE+TimesLTStd-Italic"/>
              </a:rPr>
              <a:t>i</a:t>
            </a:r>
            <a:r>
              <a:rPr sz="702" spc="-23">
                <a:solidFill>
                  <a:srgbClr val="000000"/>
                </a:solidFill>
                <a:latin typeface="NLONAK+SymbolMT"/>
                <a:cs typeface="NLONAK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866433" y="4887017"/>
            <a:ext cx="256679" cy="246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50">
                <a:solidFill>
                  <a:srgbClr val="000000"/>
                </a:solidFill>
                <a:latin typeface="OAMLFE+TimesLTStd-Italic"/>
                <a:cs typeface="OAMLFE+TimesLTStd-Italic"/>
              </a:rPr>
              <a:t>i</a:t>
            </a:r>
            <a:r>
              <a:rPr sz="702" spc="-23">
                <a:solidFill>
                  <a:srgbClr val="000000"/>
                </a:solidFill>
                <a:latin typeface="NLONAK+SymbolMT"/>
                <a:cs typeface="NLONAK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4701855" y="4887017"/>
            <a:ext cx="256687" cy="246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50">
                <a:solidFill>
                  <a:srgbClr val="000000"/>
                </a:solidFill>
                <a:latin typeface="OAMLFE+TimesLTStd-Italic"/>
                <a:cs typeface="OAMLFE+TimesLTStd-Italic"/>
              </a:rPr>
              <a:t>i</a:t>
            </a:r>
            <a:r>
              <a:rPr sz="702" spc="-23">
                <a:solidFill>
                  <a:srgbClr val="000000"/>
                </a:solidFill>
                <a:latin typeface="NLONAK+SymbolMT"/>
                <a:cs typeface="NLONAK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837565" y="5166247"/>
            <a:ext cx="6763234" cy="566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223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population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variance</a:t>
            </a:r>
            <a:r>
              <a:rPr sz="1169" spc="-27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is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deﬁned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as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expected</a:t>
            </a:r>
            <a:r>
              <a:rPr sz="1169" spc="-29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value</a:t>
            </a:r>
            <a:r>
              <a:rPr sz="1169" spc="-25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square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deviation</a:t>
            </a:r>
            <a:r>
              <a:rPr sz="1169" spc="-29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-33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random</a:t>
            </a:r>
          </a:p>
          <a:p>
            <a:pPr marL="0" marR="0">
              <a:lnSpc>
                <a:spcPts val="1304"/>
              </a:lnSpc>
              <a:spcBef>
                <a:spcPts val="97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variable </a:t>
            </a:r>
            <a:r>
              <a:rPr sz="1169">
                <a:solidFill>
                  <a:srgbClr val="000000"/>
                </a:solidFill>
                <a:latin typeface="KQLVKH+TimesLTStd-Italic"/>
                <a:cs typeface="KQLVKH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from its expectation: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3075102" y="5641863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é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3863227" y="5657990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3929554" y="5641863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ù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4269292" y="5656715"/>
            <a:ext cx="336842" cy="5420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é</a:t>
            </a:r>
          </a:p>
          <a:p>
            <a:pPr marL="0" marR="0">
              <a:lnSpc>
                <a:spcPts val="1082"/>
              </a:lnSpc>
              <a:spcBef>
                <a:spcPts val="58"/>
              </a:spcBef>
              <a:spcAft>
                <a:spcPct val="0"/>
              </a:spcAft>
            </a:pPr>
            <a:r>
              <a:rPr sz="1169" spc="-448">
                <a:solidFill>
                  <a:srgbClr val="000000"/>
                </a:solidFill>
                <a:latin typeface="CEJDUJ+SymbolMT"/>
                <a:cs typeface="CEJDUJ+SymbolMT"/>
              </a:rPr>
              <a:t>ëê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4841091" y="5656715"/>
            <a:ext cx="336842" cy="5420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ù</a:t>
            </a:r>
          </a:p>
          <a:p>
            <a:pPr marL="0" marR="0">
              <a:lnSpc>
                <a:spcPts val="1082"/>
              </a:lnSpc>
              <a:spcBef>
                <a:spcPts val="58"/>
              </a:spcBef>
              <a:spcAft>
                <a:spcPct val="0"/>
              </a:spcAft>
            </a:pPr>
            <a:r>
              <a:rPr sz="1169" spc="-448">
                <a:solidFill>
                  <a:srgbClr val="000000"/>
                </a:solidFill>
                <a:latin typeface="CEJDUJ+SymbolMT"/>
                <a:cs typeface="CEJDUJ+SymbolMT"/>
              </a:rPr>
              <a:t>ûú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3134046" y="5675089"/>
            <a:ext cx="339069" cy="527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0"/>
              </a:lnSpc>
              <a:spcBef>
                <a:spcPct val="0"/>
              </a:spcBef>
              <a:spcAft>
                <a:spcPct val="0"/>
              </a:spcAft>
            </a:pPr>
            <a:r>
              <a:rPr sz="2280">
                <a:solidFill>
                  <a:srgbClr val="000000"/>
                </a:solidFill>
                <a:latin typeface="CEJDUJ+SymbolMT"/>
                <a:cs typeface="CEJDUJ+SymbolMT"/>
              </a:rPr>
              <a:t>(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3202309" y="5675089"/>
            <a:ext cx="882559" cy="4745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0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BHUPWQ+TimesLTStd-Italic"/>
                <a:cs typeface="BHUPWQ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-</a:t>
            </a:r>
            <a:r>
              <a:rPr sz="1169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BHUPWQ+TimesLTStd-Italic"/>
                <a:cs typeface="BHUPWQ+TimesLTStd-Italic"/>
              </a:rPr>
              <a:t>E</a:t>
            </a:r>
            <a:r>
              <a:rPr sz="1169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08">
                <a:solidFill>
                  <a:srgbClr val="000000"/>
                </a:solidFill>
                <a:latin typeface="CEJDUJ+SymbolMT"/>
                <a:cs typeface="CEJDUJ+SymbolMT"/>
              </a:rPr>
              <a:t>é</a:t>
            </a:r>
            <a:r>
              <a:rPr sz="1169" spc="150">
                <a:solidFill>
                  <a:srgbClr val="000000"/>
                </a:solidFill>
                <a:latin typeface="BHUPWQ+TimesLTStd-Italic"/>
                <a:cs typeface="BHUPWQ+TimesLTStd-Italic"/>
              </a:rPr>
              <a:t>X</a:t>
            </a:r>
            <a:r>
              <a:rPr sz="1169" spc="106">
                <a:solidFill>
                  <a:srgbClr val="000000"/>
                </a:solidFill>
                <a:latin typeface="CEJDUJ+SymbolMT"/>
                <a:cs typeface="CEJDUJ+SymbolMT"/>
              </a:rPr>
              <a:t>ù</a:t>
            </a:r>
            <a:r>
              <a:rPr sz="2280" baseline="-14062">
                <a:solidFill>
                  <a:srgbClr val="000000"/>
                </a:solidFill>
                <a:latin typeface="CEJDUJ+SymbolMT"/>
                <a:cs typeface="CEJDUJ+SymbolMT"/>
              </a:rPr>
              <a:t>)</a:t>
            </a:r>
          </a:p>
          <a:p>
            <a:pPr marL="359176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ë</a:t>
            </a:r>
            <a:r>
              <a:rPr sz="1169" spc="6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û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4328235" y="5683303"/>
            <a:ext cx="608132" cy="421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2105" spc="70" baseline="-8437">
                <a:solidFill>
                  <a:srgbClr val="000000"/>
                </a:solidFill>
                <a:latin typeface="CEJDUJ+SymbolMT"/>
                <a:cs typeface="CEJDUJ+SymbolMT"/>
              </a:rPr>
              <a:t>(</a:t>
            </a:r>
            <a:r>
              <a:rPr sz="1169">
                <a:solidFill>
                  <a:srgbClr val="000000"/>
                </a:solidFill>
                <a:latin typeface="BHUPWQ+TimesLTStd-Italic"/>
                <a:cs typeface="BHUPWQ+TimesLTStd-Italic"/>
              </a:rPr>
              <a:t>X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70">
                <a:solidFill>
                  <a:srgbClr val="000000"/>
                </a:solidFill>
                <a:latin typeface="CEJDUJ+SymbolMT"/>
                <a:cs typeface="CEJDUJ+SymbolMT"/>
              </a:rPr>
              <a:t>-m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4724188" y="5683303"/>
            <a:ext cx="316791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2105">
                <a:solidFill>
                  <a:srgbClr val="000000"/>
                </a:solidFill>
                <a:latin typeface="CEJDUJ+SymbolMT"/>
                <a:cs typeface="CEJDUJ+SymbolMT"/>
              </a:rPr>
              <a:t>)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4774748" y="5672877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2644861" y="5699878"/>
            <a:ext cx="623094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21">
                <a:solidFill>
                  <a:srgbClr val="000000"/>
                </a:solidFill>
                <a:latin typeface="CEJDUJ+SymbolMT"/>
                <a:cs typeface="CEJDUJ+SymbolMT"/>
              </a:rPr>
              <a:t>s</a:t>
            </a:r>
            <a:r>
              <a:rPr sz="1052" baseline="43750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  <a:r>
              <a:rPr sz="1052" spc="230" baseline="4375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=</a:t>
            </a:r>
            <a:r>
              <a:rPr sz="1169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BHUPWQ+TimesLTStd-Italic"/>
                <a:cs typeface="BHUPWQ+TimesLTStd-Italic"/>
              </a:rPr>
              <a:t>E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4027483" y="5699878"/>
            <a:ext cx="43471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=</a:t>
            </a:r>
            <a:r>
              <a:rPr sz="1169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BHUPWQ+TimesLTStd-Italic"/>
                <a:cs typeface="BHUPWQ+TimesLTStd-Italic"/>
              </a:rPr>
              <a:t>E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3075102" y="5782956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ê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3929554" y="5782956"/>
            <a:ext cx="279811" cy="430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ú</a:t>
            </a:r>
          </a:p>
          <a:p>
            <a:pPr marL="0" marR="0">
              <a:lnSpc>
                <a:spcPts val="1433"/>
              </a:lnSpc>
              <a:spcBef>
                <a:spcPts val="58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û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3075102" y="5808947"/>
            <a:ext cx="279811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ë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837565" y="6146476"/>
            <a:ext cx="4595132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For a discrete random variable, the above deﬁnition is equivalent to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2910838" y="6439560"/>
            <a:ext cx="210217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JOQMFI+TimesLTStd-Italic"/>
                <a:cs typeface="JOQMFI+TimesLTStd-Italic"/>
              </a:rPr>
              <a:t>M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4361170" y="6439560"/>
            <a:ext cx="194962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JOQMFI+TimesLTStd-Italic"/>
                <a:cs typeface="JOQMFI+TimesLTStd-Italic"/>
              </a:rPr>
              <a:t>N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2845825" y="6477006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OQOOUR+SymbolMT"/>
                <a:cs typeface="OQOOUR+SymbolMT"/>
              </a:rPr>
              <a:t>å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4158831" y="6486215"/>
            <a:ext cx="297039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80" name="object 80"/>
          <p:cNvSpPr txBox="1"/>
          <p:nvPr/>
        </p:nvSpPr>
        <p:spPr>
          <a:xfrm>
            <a:off x="4288840" y="6477006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OQOOUR+SymbolMT"/>
                <a:cs typeface="OQOOUR+SymbolMT"/>
              </a:rPr>
              <a:t>å</a:t>
            </a:r>
          </a:p>
        </p:txBody>
      </p:sp>
      <p:sp>
        <p:nvSpPr>
          <p:cNvPr id="81" name="object 81"/>
          <p:cNvSpPr txBox="1"/>
          <p:nvPr/>
        </p:nvSpPr>
        <p:spPr>
          <a:xfrm>
            <a:off x="3070926" y="6543306"/>
            <a:ext cx="316791" cy="489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7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OQOOUR+SymbolMT"/>
                <a:cs typeface="OQOOUR+SymbolMT"/>
              </a:rPr>
              <a:t>(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3139151" y="6561217"/>
            <a:ext cx="938939" cy="4171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117">
                <a:solidFill>
                  <a:srgbClr val="000000"/>
                </a:solidFill>
                <a:latin typeface="JOQMFI+TimesLTStd-Italic"/>
                <a:cs typeface="JOQMFI+TimesLTStd-Italic"/>
              </a:rPr>
              <a:t>x</a:t>
            </a:r>
            <a:r>
              <a:rPr sz="1052" baseline="-16875">
                <a:solidFill>
                  <a:srgbClr val="000000"/>
                </a:solidFill>
                <a:latin typeface="JOQMFI+TimesLTStd-Italic"/>
                <a:cs typeface="JOQMFI+TimesLTStd-Italic"/>
              </a:rPr>
              <a:t>j</a:t>
            </a:r>
            <a:r>
              <a:rPr sz="1052" spc="74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70">
                <a:solidFill>
                  <a:srgbClr val="000000"/>
                </a:solidFill>
                <a:latin typeface="OQOOUR+SymbolMT"/>
                <a:cs typeface="OQOOUR+SymbolMT"/>
              </a:rPr>
              <a:t>-m</a:t>
            </a:r>
            <a:r>
              <a:rPr sz="1169" spc="7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JOQMFI+TimesLTStd-Italic"/>
                <a:cs typeface="JOQMFI+TimesLTStd-Italic"/>
              </a:rPr>
              <a:t>p</a:t>
            </a:r>
            <a:r>
              <a:rPr sz="1169" spc="3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JOQMFI+TimesLTStd-Italic"/>
                <a:cs typeface="JOQMFI+TimesLTStd-Italic"/>
              </a:rPr>
              <a:t>x</a:t>
            </a:r>
          </a:p>
        </p:txBody>
      </p:sp>
      <p:sp>
        <p:nvSpPr>
          <p:cNvPr id="83" name="object 83"/>
          <p:cNvSpPr txBox="1"/>
          <p:nvPr/>
        </p:nvSpPr>
        <p:spPr>
          <a:xfrm>
            <a:off x="3486780" y="6543306"/>
            <a:ext cx="316791" cy="489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7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OQOOUR+SymbolMT"/>
                <a:cs typeface="OQOOUR+SymbolMT"/>
              </a:rPr>
              <a:t>)</a:t>
            </a:r>
          </a:p>
        </p:txBody>
      </p:sp>
      <p:sp>
        <p:nvSpPr>
          <p:cNvPr id="84" name="object 84"/>
          <p:cNvSpPr txBox="1"/>
          <p:nvPr/>
        </p:nvSpPr>
        <p:spPr>
          <a:xfrm>
            <a:off x="3537369" y="6531956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3721144" y="6543306"/>
            <a:ext cx="618546" cy="474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7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OQOOUR+SymbolMT"/>
                <a:cs typeface="OQOOUR+SymbolMT"/>
              </a:rPr>
              <a:t>(</a:t>
            </a:r>
            <a:r>
              <a:rPr sz="1403" spc="7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 spc="193">
                <a:solidFill>
                  <a:srgbClr val="000000"/>
                </a:solidFill>
                <a:latin typeface="OQOOUR+SymbolMT"/>
                <a:cs typeface="OQOOUR+SymbolMT"/>
              </a:rPr>
              <a:t>)</a:t>
            </a:r>
            <a:r>
              <a:rPr sz="1169">
                <a:solidFill>
                  <a:srgbClr val="000000"/>
                </a:solidFill>
                <a:latin typeface="OQOOUR+SymbolMT"/>
                <a:cs typeface="OQOOUR+SymbolMT"/>
              </a:rPr>
              <a:t>=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4513885" y="6544716"/>
            <a:ext cx="690020" cy="458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 spc="70">
                <a:solidFill>
                  <a:srgbClr val="000000"/>
                </a:solidFill>
                <a:latin typeface="OQOOUR+SymbolMT"/>
                <a:cs typeface="OQOOUR+SymbolMT"/>
              </a:rPr>
              <a:t>(</a:t>
            </a:r>
            <a:r>
              <a:rPr sz="1169">
                <a:solidFill>
                  <a:srgbClr val="000000"/>
                </a:solidFill>
                <a:latin typeface="JOQMFI+TimesLTStd-Italic"/>
                <a:cs typeface="JOQMFI+TimesLTStd-Italic"/>
              </a:rPr>
              <a:t>x</a:t>
            </a:r>
            <a:r>
              <a:rPr sz="1052" baseline="-16875">
                <a:solidFill>
                  <a:srgbClr val="000000"/>
                </a:solidFill>
                <a:latin typeface="JOQMFI+TimesLTStd-Italic"/>
                <a:cs typeface="JOQMFI+TimesLTStd-Italic"/>
              </a:rPr>
              <a:t>i</a:t>
            </a:r>
            <a:r>
              <a:rPr sz="1052" spc="875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QOOUR+SymbolMT"/>
                <a:cs typeface="OQOOUR+SymbolMT"/>
              </a:rPr>
              <a:t>m</a:t>
            </a:r>
          </a:p>
          <a:p>
            <a:pPr marL="200074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OQOOUR+SymbolMT"/>
                <a:cs typeface="OQOOUR+SymbolMT"/>
              </a:rPr>
              <a:t>-</a:t>
            </a:r>
            <a:r>
              <a:rPr sz="1169" spc="6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OQOOUR+SymbolMT"/>
                <a:cs typeface="OQOOUR+SymbolMT"/>
              </a:rPr>
              <a:t>)</a:t>
            </a:r>
          </a:p>
        </p:txBody>
      </p:sp>
      <p:sp>
        <p:nvSpPr>
          <p:cNvPr id="87" name="object 87"/>
          <p:cNvSpPr txBox="1"/>
          <p:nvPr/>
        </p:nvSpPr>
        <p:spPr>
          <a:xfrm>
            <a:off x="4963642" y="6534306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</a:p>
        </p:txBody>
      </p:sp>
      <p:sp>
        <p:nvSpPr>
          <p:cNvPr id="88" name="object 88"/>
          <p:cNvSpPr txBox="1"/>
          <p:nvPr/>
        </p:nvSpPr>
        <p:spPr>
          <a:xfrm>
            <a:off x="2540897" y="6561217"/>
            <a:ext cx="492750" cy="4047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21">
                <a:solidFill>
                  <a:srgbClr val="000000"/>
                </a:solidFill>
                <a:latin typeface="OQOOUR+SymbolMT"/>
                <a:cs typeface="OQOOUR+SymbolMT"/>
              </a:rPr>
              <a:t>s</a:t>
            </a:r>
            <a:r>
              <a:rPr sz="1052" baseline="43750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  <a:r>
              <a:rPr sz="1052" spc="143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QOOUR+SymbolMT"/>
                <a:cs typeface="OQOOUR+SymbolMT"/>
              </a:rPr>
              <a:t>=</a:t>
            </a:r>
          </a:p>
        </p:txBody>
      </p:sp>
      <p:sp>
        <p:nvSpPr>
          <p:cNvPr id="89" name="object 89"/>
          <p:cNvSpPr txBox="1"/>
          <p:nvPr/>
        </p:nvSpPr>
        <p:spPr>
          <a:xfrm>
            <a:off x="3870167" y="6654471"/>
            <a:ext cx="159214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1052">
                <a:solidFill>
                  <a:srgbClr val="000000"/>
                </a:solidFill>
                <a:latin typeface="JOQMFI+TimesLTStd-Italic"/>
                <a:cs typeface="JOQMFI+TimesLTStd-Italic"/>
              </a:rPr>
              <a:t>j</a:t>
            </a:r>
          </a:p>
        </p:txBody>
      </p:sp>
      <p:sp>
        <p:nvSpPr>
          <p:cNvPr id="90" name="object 90"/>
          <p:cNvSpPr txBox="1"/>
          <p:nvPr/>
        </p:nvSpPr>
        <p:spPr>
          <a:xfrm>
            <a:off x="4144033" y="6693623"/>
            <a:ext cx="321842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JOQMFI+TimesLTStd-Italic"/>
                <a:cs typeface="JOQMFI+TimesLTStd-Italic"/>
              </a:rPr>
              <a:t>N</a:t>
            </a:r>
          </a:p>
        </p:txBody>
      </p:sp>
      <p:sp>
        <p:nvSpPr>
          <p:cNvPr id="91" name="object 91"/>
          <p:cNvSpPr txBox="1"/>
          <p:nvPr/>
        </p:nvSpPr>
        <p:spPr>
          <a:xfrm>
            <a:off x="2895951" y="6802919"/>
            <a:ext cx="263622" cy="246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82">
                <a:solidFill>
                  <a:srgbClr val="000000"/>
                </a:solidFill>
                <a:latin typeface="JOQMFI+TimesLTStd-Italic"/>
                <a:cs typeface="JOQMFI+TimesLTStd-Italic"/>
              </a:rPr>
              <a:t>j</a:t>
            </a:r>
            <a:r>
              <a:rPr sz="702">
                <a:solidFill>
                  <a:srgbClr val="000000"/>
                </a:solidFill>
                <a:latin typeface="OQOOUR+SymbolMT"/>
                <a:cs typeface="OQOOUR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92" name="object 92"/>
          <p:cNvSpPr txBox="1"/>
          <p:nvPr/>
        </p:nvSpPr>
        <p:spPr>
          <a:xfrm>
            <a:off x="4331948" y="6802919"/>
            <a:ext cx="262229" cy="246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71">
                <a:solidFill>
                  <a:srgbClr val="000000"/>
                </a:solidFill>
                <a:latin typeface="JOQMFI+TimesLTStd-Italic"/>
                <a:cs typeface="JOQMFI+TimesLTStd-Italic"/>
              </a:rPr>
              <a:t>i</a:t>
            </a:r>
            <a:r>
              <a:rPr sz="702">
                <a:solidFill>
                  <a:srgbClr val="000000"/>
                </a:solidFill>
                <a:latin typeface="OQOOUR+SymbolMT"/>
                <a:cs typeface="OQOOUR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93" name="object 93"/>
          <p:cNvSpPr txBox="1"/>
          <p:nvPr/>
        </p:nvSpPr>
        <p:spPr>
          <a:xfrm>
            <a:off x="837565" y="7082150"/>
            <a:ext cx="6763234" cy="38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So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population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standard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deviation</a:t>
            </a:r>
            <a:r>
              <a:rPr sz="1169" spc="-57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is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deﬁned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as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positive</a:t>
            </a:r>
            <a:r>
              <a:rPr sz="1169" spc="-5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square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root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population</a:t>
            </a:r>
            <a:r>
              <a:rPr sz="1169" spc="-6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variance: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3521125" y="7407853"/>
            <a:ext cx="704075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s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CEJDUJ+SymbolMT"/>
                <a:cs typeface="CEJDUJ+SymbolMT"/>
              </a:rPr>
              <a:t>=</a:t>
            </a:r>
            <a:r>
              <a:rPr sz="1169" spc="7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21">
                <a:solidFill>
                  <a:srgbClr val="000000"/>
                </a:solidFill>
                <a:latin typeface="CEJDUJ+SymbolMT"/>
                <a:cs typeface="CEJDUJ+SymbolMT"/>
              </a:rPr>
              <a:t>s</a:t>
            </a:r>
            <a:r>
              <a:rPr sz="1052" baseline="43750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</a:p>
        </p:txBody>
      </p:sp>
      <p:sp>
        <p:nvSpPr>
          <p:cNvPr id="95" name="object 95"/>
          <p:cNvSpPr txBox="1"/>
          <p:nvPr/>
        </p:nvSpPr>
        <p:spPr>
          <a:xfrm>
            <a:off x="837565" y="7750487"/>
            <a:ext cx="6763585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sample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variance</a:t>
            </a:r>
            <a:r>
              <a:rPr sz="1169" spc="-1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KQLVKH+TimesLTStd-Italic"/>
                <a:cs typeface="KQLVKH+TimesLTStd-Italic"/>
              </a:rPr>
              <a:t>s</a:t>
            </a:r>
            <a:r>
              <a:rPr sz="1052" baseline="30000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  <a:r>
              <a:rPr sz="1052" spc="106" baseline="30000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is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deﬁned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as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arithmetic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average</a:t>
            </a:r>
            <a:r>
              <a:rPr sz="1169" spc="-14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square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deviations</a:t>
            </a:r>
            <a:r>
              <a:rPr sz="1169" spc="-18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of</a:t>
            </a:r>
            <a:r>
              <a:rPr sz="1169" spc="-21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KQLVKH+TimesLTStd-Italic"/>
                <a:cs typeface="KQLVKH+TimesLTStd-Italic"/>
              </a:rPr>
              <a:t>x</a:t>
            </a:r>
            <a:r>
              <a:rPr sz="1169" spc="1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from</a:t>
            </a:r>
          </a:p>
        </p:txBody>
      </p:sp>
      <p:sp>
        <p:nvSpPr>
          <p:cNvPr id="96" name="object 96"/>
          <p:cNvSpPr txBox="1"/>
          <p:nvPr/>
        </p:nvSpPr>
        <p:spPr>
          <a:xfrm>
            <a:off x="6370315" y="7835223"/>
            <a:ext cx="159265" cy="2349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KQLVKH+TimesLTStd-Italic"/>
                <a:cs typeface="KQLVKH+TimesLTStd-Italic"/>
              </a:rPr>
              <a:t>i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837573" y="7905393"/>
            <a:ext cx="1592425" cy="447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6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the population mean </a:t>
            </a:r>
            <a:r>
              <a:rPr sz="1169">
                <a:solidFill>
                  <a:srgbClr val="000000"/>
                </a:solidFill>
                <a:latin typeface="LWVKCA+STIXGeneral-Regular"/>
                <a:cs typeface="LWVKCA+STIXGeneral-Regular"/>
              </a:rPr>
              <a:t>μ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:</a:t>
            </a:r>
          </a:p>
        </p:txBody>
      </p:sp>
      <p:sp>
        <p:nvSpPr>
          <p:cNvPr id="98" name="object 98"/>
          <p:cNvSpPr txBox="1"/>
          <p:nvPr/>
        </p:nvSpPr>
        <p:spPr>
          <a:xfrm>
            <a:off x="3696073" y="8221793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RCORTI+TimesLTStd-Italic"/>
                <a:cs typeface="RCORTI+TimesLTStd-Italic"/>
              </a:rPr>
              <a:t>n</a:t>
            </a:r>
          </a:p>
        </p:txBody>
      </p:sp>
      <p:sp>
        <p:nvSpPr>
          <p:cNvPr id="99" name="object 99"/>
          <p:cNvSpPr txBox="1"/>
          <p:nvPr/>
        </p:nvSpPr>
        <p:spPr>
          <a:xfrm>
            <a:off x="3504416" y="8268446"/>
            <a:ext cx="297039" cy="3885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100" name="object 100"/>
          <p:cNvSpPr txBox="1"/>
          <p:nvPr/>
        </p:nvSpPr>
        <p:spPr>
          <a:xfrm>
            <a:off x="3613484" y="8259241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OQOOUR+SymbolMT"/>
                <a:cs typeface="OQOOUR+SymbolMT"/>
              </a:rPr>
              <a:t>å</a:t>
            </a:r>
          </a:p>
        </p:txBody>
      </p:sp>
      <p:sp>
        <p:nvSpPr>
          <p:cNvPr id="101" name="object 101"/>
          <p:cNvSpPr txBox="1"/>
          <p:nvPr/>
        </p:nvSpPr>
        <p:spPr>
          <a:xfrm>
            <a:off x="3838585" y="8326950"/>
            <a:ext cx="316791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OQOOUR+SymbolMT"/>
                <a:cs typeface="OQOOUR+SymbolMT"/>
              </a:rPr>
              <a:t>(</a:t>
            </a:r>
          </a:p>
        </p:txBody>
      </p:sp>
      <p:sp>
        <p:nvSpPr>
          <p:cNvPr id="102" name="object 102"/>
          <p:cNvSpPr txBox="1"/>
          <p:nvPr/>
        </p:nvSpPr>
        <p:spPr>
          <a:xfrm>
            <a:off x="3906810" y="8326950"/>
            <a:ext cx="625509" cy="46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RCORTI+TimesLTStd-Italic"/>
                <a:cs typeface="RCORTI+TimesLTStd-Italic"/>
              </a:rPr>
              <a:t>x</a:t>
            </a:r>
            <a:r>
              <a:rPr sz="1052" baseline="-16900">
                <a:solidFill>
                  <a:srgbClr val="000000"/>
                </a:solidFill>
                <a:latin typeface="RCORTI+TimesLTStd-Italic"/>
                <a:cs typeface="RCORTI+TimesLTStd-Italic"/>
              </a:rPr>
              <a:t>i</a:t>
            </a:r>
            <a:r>
              <a:rPr sz="1052" spc="64" baseline="-16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168">
                <a:solidFill>
                  <a:srgbClr val="000000"/>
                </a:solidFill>
                <a:latin typeface="OQOOUR+SymbolMT"/>
                <a:cs typeface="OQOOUR+SymbolMT"/>
              </a:rPr>
              <a:t>-</a:t>
            </a:r>
            <a:r>
              <a:rPr sz="1169" spc="82">
                <a:solidFill>
                  <a:srgbClr val="000000"/>
                </a:solidFill>
                <a:latin typeface="OQOOUR+SymbolMT"/>
                <a:cs typeface="OQOOUR+SymbolMT"/>
              </a:rPr>
              <a:t>m</a:t>
            </a:r>
            <a:r>
              <a:rPr sz="1403">
                <a:solidFill>
                  <a:srgbClr val="000000"/>
                </a:solidFill>
                <a:latin typeface="OQOOUR+SymbolMT"/>
                <a:cs typeface="OQOOUR+SymbolMT"/>
              </a:rPr>
              <a:t>)</a:t>
            </a:r>
          </a:p>
        </p:txBody>
      </p:sp>
      <p:sp>
        <p:nvSpPr>
          <p:cNvPr id="103" name="object 103"/>
          <p:cNvSpPr txBox="1"/>
          <p:nvPr/>
        </p:nvSpPr>
        <p:spPr>
          <a:xfrm>
            <a:off x="4288344" y="8316540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</a:p>
        </p:txBody>
      </p:sp>
      <p:sp>
        <p:nvSpPr>
          <p:cNvPr id="104" name="object 104"/>
          <p:cNvSpPr txBox="1"/>
          <p:nvPr/>
        </p:nvSpPr>
        <p:spPr>
          <a:xfrm>
            <a:off x="3211555" y="8343523"/>
            <a:ext cx="464902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51">
                <a:solidFill>
                  <a:srgbClr val="000000"/>
                </a:solidFill>
                <a:latin typeface="RCORTI+TimesLTStd-Italic"/>
                <a:cs typeface="RCORTI+TimesLTStd-Italic"/>
              </a:rPr>
              <a:t>s</a:t>
            </a:r>
            <a:r>
              <a:rPr sz="1052" baseline="43762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  <a:r>
              <a:rPr sz="1052" spc="143" baseline="437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QOOUR+SymbolMT"/>
                <a:cs typeface="OQOOUR+SymbolMT"/>
              </a:rPr>
              <a:t>=</a:t>
            </a:r>
          </a:p>
        </p:txBody>
      </p:sp>
      <p:sp>
        <p:nvSpPr>
          <p:cNvPr id="105" name="object 105"/>
          <p:cNvSpPr txBox="1"/>
          <p:nvPr/>
        </p:nvSpPr>
        <p:spPr>
          <a:xfrm>
            <a:off x="3505808" y="8475816"/>
            <a:ext cx="297039" cy="386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8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RCORTI+TimesLTStd-Italic"/>
                <a:cs typeface="RCORTI+TimesLTStd-Italic"/>
              </a:rPr>
              <a:t>n</a:t>
            </a:r>
          </a:p>
        </p:txBody>
      </p:sp>
      <p:sp>
        <p:nvSpPr>
          <p:cNvPr id="106" name="object 106"/>
          <p:cNvSpPr txBox="1"/>
          <p:nvPr/>
        </p:nvSpPr>
        <p:spPr>
          <a:xfrm>
            <a:off x="3656649" y="8585153"/>
            <a:ext cx="262229" cy="246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71">
                <a:solidFill>
                  <a:srgbClr val="000000"/>
                </a:solidFill>
                <a:latin typeface="RCORTI+TimesLTStd-Italic"/>
                <a:cs typeface="RCORTI+TimesLTStd-Italic"/>
              </a:rPr>
              <a:t>i</a:t>
            </a:r>
            <a:r>
              <a:rPr sz="702">
                <a:solidFill>
                  <a:srgbClr val="000000"/>
                </a:solidFill>
                <a:latin typeface="OQOOUR+SymbolMT"/>
                <a:cs typeface="OQOOUR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107" name="object 107"/>
          <p:cNvSpPr txBox="1"/>
          <p:nvPr/>
        </p:nvSpPr>
        <p:spPr>
          <a:xfrm>
            <a:off x="837565" y="8826214"/>
            <a:ext cx="5698989" cy="447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66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If </a:t>
            </a:r>
            <a:r>
              <a:rPr sz="1169">
                <a:solidFill>
                  <a:srgbClr val="000000"/>
                </a:solidFill>
                <a:latin typeface="LWVKCA+STIXGeneral-Regular"/>
                <a:cs typeface="LWVKCA+STIXGeneral-Regular"/>
              </a:rPr>
              <a:t>μ</a:t>
            </a:r>
            <a:r>
              <a:rPr sz="1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is not known,</a:t>
            </a:r>
            <a:r>
              <a:rPr sz="1169" spc="42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 strike="sngStrike">
                <a:solidFill>
                  <a:srgbClr val="000000"/>
                </a:solidFill>
                <a:latin typeface="KQLVKH+TimesLTStd-Italic"/>
                <a:cs typeface="KQLVKH+TimesLTStd-Italic"/>
              </a:rPr>
              <a:t>x</a:t>
            </a:r>
            <a:r>
              <a:rPr sz="1169" spc="1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is used as an estimate of </a:t>
            </a:r>
            <a:r>
              <a:rPr sz="1169">
                <a:solidFill>
                  <a:srgbClr val="000000"/>
                </a:solidFill>
                <a:latin typeface="LWVKCA+STIXGeneral-Regular"/>
                <a:cs typeface="LWVKCA+STIXGeneral-Regular"/>
              </a:rPr>
              <a:t>μ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, and the sample variance is </a:t>
            </a:r>
            <a:r>
              <a:rPr sz="1169" spc="-12">
                <a:solidFill>
                  <a:srgbClr val="000000"/>
                </a:solidFill>
                <a:latin typeface="WGCJRJ+TimesLTStd-Roman"/>
                <a:cs typeface="WGCJRJ+TimesLTStd-Roman"/>
              </a:rPr>
              <a:t>given</a:t>
            </a:r>
            <a:r>
              <a:rPr sz="1169" spc="12">
                <a:solidFill>
                  <a:srgbClr val="000000"/>
                </a:solidFill>
                <a:latin typeface="WGCJRJ+TimesLTStd-Roman"/>
                <a:cs typeface="WGCJRJ+TimesLTStd-Roman"/>
              </a:rPr>
              <a:t> 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by</a:t>
            </a:r>
          </a:p>
        </p:txBody>
      </p:sp>
      <p:sp>
        <p:nvSpPr>
          <p:cNvPr id="108" name="object 108"/>
          <p:cNvSpPr txBox="1"/>
          <p:nvPr/>
        </p:nvSpPr>
        <p:spPr>
          <a:xfrm>
            <a:off x="3789826" y="9142614"/>
            <a:ext cx="179615" cy="234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5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RCORTI+TimesLTStd-Italic"/>
                <a:cs typeface="RCORTI+TimesLTStd-Italic"/>
              </a:rPr>
              <a:t>n</a:t>
            </a:r>
          </a:p>
        </p:txBody>
      </p:sp>
      <p:sp>
        <p:nvSpPr>
          <p:cNvPr id="109" name="object 109"/>
          <p:cNvSpPr txBox="1"/>
          <p:nvPr/>
        </p:nvSpPr>
        <p:spPr>
          <a:xfrm>
            <a:off x="3416696" y="9189267"/>
            <a:ext cx="491487" cy="593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039" marR="0">
              <a:lnSpc>
                <a:spcPts val="1304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  <a:p>
            <a:pPr marL="0" marR="0">
              <a:lnSpc>
                <a:spcPts val="1433"/>
              </a:lnSpc>
              <a:spcBef>
                <a:spcPts val="185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RCORTI+TimesLTStd-Italic"/>
                <a:cs typeface="RCORTI+TimesLTStd-Italic"/>
              </a:rPr>
              <a:t>n</a:t>
            </a:r>
            <a:r>
              <a:rPr sz="1169" spc="-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pc="95">
                <a:solidFill>
                  <a:srgbClr val="000000"/>
                </a:solidFill>
                <a:latin typeface="OQOOUR+SymbolMT"/>
                <a:cs typeface="OQOOUR+SymbolMT"/>
              </a:rPr>
              <a:t>-</a:t>
            </a:r>
            <a:r>
              <a:rPr sz="1169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110" name="object 110"/>
          <p:cNvSpPr txBox="1"/>
          <p:nvPr/>
        </p:nvSpPr>
        <p:spPr>
          <a:xfrm>
            <a:off x="3707238" y="9180061"/>
            <a:ext cx="657347" cy="80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65"/>
              </a:lnSpc>
              <a:spcBef>
                <a:spcPct val="0"/>
              </a:spcBef>
              <a:spcAft>
                <a:spcPct val="0"/>
              </a:spcAft>
            </a:pPr>
            <a:r>
              <a:rPr sz="2339">
                <a:solidFill>
                  <a:srgbClr val="000000"/>
                </a:solidFill>
                <a:latin typeface="OQOOUR+SymbolMT"/>
                <a:cs typeface="OQOOUR+SymbolMT"/>
              </a:rPr>
              <a:t>å</a:t>
            </a:r>
          </a:p>
        </p:txBody>
      </p:sp>
      <p:sp>
        <p:nvSpPr>
          <p:cNvPr id="111" name="object 111"/>
          <p:cNvSpPr txBox="1"/>
          <p:nvPr/>
        </p:nvSpPr>
        <p:spPr>
          <a:xfrm>
            <a:off x="3932339" y="9247770"/>
            <a:ext cx="316791" cy="484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403">
                <a:solidFill>
                  <a:srgbClr val="000000"/>
                </a:solidFill>
                <a:latin typeface="OQOOUR+SymbolMT"/>
                <a:cs typeface="OQOOUR+SymbolMT"/>
              </a:rPr>
              <a:t>(</a:t>
            </a:r>
          </a:p>
        </p:txBody>
      </p:sp>
      <p:sp>
        <p:nvSpPr>
          <p:cNvPr id="112" name="object 112"/>
          <p:cNvSpPr txBox="1"/>
          <p:nvPr/>
        </p:nvSpPr>
        <p:spPr>
          <a:xfrm>
            <a:off x="4000564" y="9247770"/>
            <a:ext cx="618974" cy="451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1"/>
              </a:lnSpc>
              <a:spcBef>
                <a:spcPct val="0"/>
              </a:spcBef>
              <a:spcAft>
                <a:spcPct val="0"/>
              </a:spcAft>
            </a:pPr>
            <a:r>
              <a:rPr sz="1169">
                <a:solidFill>
                  <a:srgbClr val="000000"/>
                </a:solidFill>
                <a:latin typeface="RCORTI+TimesLTStd-Italic"/>
                <a:cs typeface="RCORTI+TimesLTStd-Italic"/>
              </a:rPr>
              <a:t>x</a:t>
            </a:r>
            <a:r>
              <a:rPr sz="1052" baseline="-16875">
                <a:solidFill>
                  <a:srgbClr val="000000"/>
                </a:solidFill>
                <a:latin typeface="RCORTI+TimesLTStd-Italic"/>
                <a:cs typeface="RCORTI+TimesLTStd-Italic"/>
              </a:rPr>
              <a:t>i</a:t>
            </a:r>
            <a:r>
              <a:rPr sz="1052" spc="64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QOOUR+SymbolMT"/>
                <a:cs typeface="OQOOUR+SymbolMT"/>
              </a:rPr>
              <a:t>-</a:t>
            </a:r>
            <a:r>
              <a:rPr sz="1169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 strike="sngStrike">
                <a:solidFill>
                  <a:srgbClr val="000000"/>
                </a:solidFill>
                <a:latin typeface="RCORTI+TimesLTStd-Italic"/>
                <a:cs typeface="RCORTI+TimesLTStd-Italic"/>
              </a:rPr>
              <a:t>x</a:t>
            </a:r>
            <a:r>
              <a:rPr sz="1169" spc="-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3">
                <a:solidFill>
                  <a:srgbClr val="000000"/>
                </a:solidFill>
                <a:latin typeface="OQOOUR+SymbolMT"/>
                <a:cs typeface="OQOOUR+SymbolMT"/>
              </a:rPr>
              <a:t>)</a:t>
            </a:r>
          </a:p>
        </p:txBody>
      </p:sp>
      <p:sp>
        <p:nvSpPr>
          <p:cNvPr id="113" name="object 113"/>
          <p:cNvSpPr txBox="1"/>
          <p:nvPr/>
        </p:nvSpPr>
        <p:spPr>
          <a:xfrm>
            <a:off x="4386692" y="9237360"/>
            <a:ext cx="179615" cy="236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07"/>
              </a:lnSpc>
              <a:spcBef>
                <a:spcPct val="0"/>
              </a:spcBef>
              <a:spcAft>
                <a:spcPct val="0"/>
              </a:spcAft>
            </a:pP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</a:p>
        </p:txBody>
      </p:sp>
      <p:sp>
        <p:nvSpPr>
          <p:cNvPr id="114" name="object 114"/>
          <p:cNvSpPr txBox="1"/>
          <p:nvPr/>
        </p:nvSpPr>
        <p:spPr>
          <a:xfrm>
            <a:off x="3122443" y="9264270"/>
            <a:ext cx="464940" cy="4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3"/>
              </a:lnSpc>
              <a:spcBef>
                <a:spcPct val="0"/>
              </a:spcBef>
              <a:spcAft>
                <a:spcPct val="0"/>
              </a:spcAft>
            </a:pPr>
            <a:r>
              <a:rPr sz="1169" spc="51">
                <a:solidFill>
                  <a:srgbClr val="000000"/>
                </a:solidFill>
                <a:latin typeface="RCORTI+TimesLTStd-Italic"/>
                <a:cs typeface="RCORTI+TimesLTStd-Italic"/>
              </a:rPr>
              <a:t>s</a:t>
            </a:r>
            <a:r>
              <a:rPr sz="1052" baseline="43762">
                <a:solidFill>
                  <a:srgbClr val="000000"/>
                </a:solidFill>
                <a:latin typeface="WGCJRJ+TimesLTStd-Roman"/>
                <a:cs typeface="WGCJRJ+TimesLTStd-Roman"/>
              </a:rPr>
              <a:t>2</a:t>
            </a:r>
            <a:r>
              <a:rPr sz="1052" spc="143" baseline="437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69">
                <a:solidFill>
                  <a:srgbClr val="000000"/>
                </a:solidFill>
                <a:latin typeface="OQOOUR+SymbolMT"/>
                <a:cs typeface="OQOOUR+SymbolMT"/>
              </a:rPr>
              <a:t>=</a:t>
            </a:r>
          </a:p>
        </p:txBody>
      </p:sp>
      <p:sp>
        <p:nvSpPr>
          <p:cNvPr id="115" name="object 115"/>
          <p:cNvSpPr txBox="1"/>
          <p:nvPr/>
        </p:nvSpPr>
        <p:spPr>
          <a:xfrm>
            <a:off x="3750402" y="9505973"/>
            <a:ext cx="262229" cy="246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702" spc="71">
                <a:solidFill>
                  <a:srgbClr val="000000"/>
                </a:solidFill>
                <a:latin typeface="RCORTI+TimesLTStd-Italic"/>
                <a:cs typeface="RCORTI+TimesLTStd-Italic"/>
              </a:rPr>
              <a:t>i</a:t>
            </a:r>
            <a:r>
              <a:rPr sz="702">
                <a:solidFill>
                  <a:srgbClr val="000000"/>
                </a:solidFill>
                <a:latin typeface="OQOOUR+SymbolMT"/>
                <a:cs typeface="OQOOUR+SymbolMT"/>
              </a:rPr>
              <a:t>=</a:t>
            </a:r>
            <a:r>
              <a:rPr sz="702">
                <a:solidFill>
                  <a:srgbClr val="000000"/>
                </a:solidFill>
                <a:latin typeface="WGCJRJ+TimesLTStd-Roman"/>
                <a:cs typeface="WGCJRJ+TimesLTStd-Roman"/>
              </a:rPr>
              <a:t>1</a:t>
            </a:r>
          </a:p>
        </p:txBody>
      </p:sp>
      <p:sp>
        <p:nvSpPr>
          <p:cNvPr id="11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3874</Words>
  <Application>Microsoft Office PowerPoint</Application>
  <PresentationFormat>Custom</PresentationFormat>
  <Paragraphs>1065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hp</cp:lastModifiedBy>
  <cp:revision>2</cp:revision>
  <dcterms:modified xsi:type="dcterms:W3CDTF">2019-11-17T19:05:24Z</dcterms:modified>
</cp:coreProperties>
</file>